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81" r:id="rId3"/>
    <p:sldId id="288" r:id="rId4"/>
    <p:sldId id="289" r:id="rId5"/>
    <p:sldId id="290" r:id="rId6"/>
    <p:sldId id="291" r:id="rId7"/>
    <p:sldId id="292" r:id="rId8"/>
    <p:sldId id="293" r:id="rId9"/>
    <p:sldId id="294" r:id="rId10"/>
    <p:sldId id="295" r:id="rId11"/>
    <p:sldId id="308" r:id="rId12"/>
    <p:sldId id="286" r:id="rId13"/>
    <p:sldId id="304" r:id="rId14"/>
    <p:sldId id="301" r:id="rId15"/>
    <p:sldId id="302" r:id="rId16"/>
    <p:sldId id="303" r:id="rId17"/>
    <p:sldId id="310" r:id="rId18"/>
    <p:sldId id="305" r:id="rId19"/>
    <p:sldId id="311" r:id="rId20"/>
    <p:sldId id="312" r:id="rId21"/>
    <p:sldId id="313" r:id="rId22"/>
    <p:sldId id="306" r:id="rId23"/>
    <p:sldId id="314" r:id="rId24"/>
    <p:sldId id="315" r:id="rId25"/>
    <p:sldId id="316" r:id="rId26"/>
    <p:sldId id="317" r:id="rId27"/>
    <p:sldId id="318" r:id="rId28"/>
    <p:sldId id="319" r:id="rId2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3373" autoAdjust="0"/>
  </p:normalViewPr>
  <p:slideViewPr>
    <p:cSldViewPr snapToGrid="0">
      <p:cViewPr>
        <p:scale>
          <a:sx n="98" d="100"/>
          <a:sy n="98" d="100"/>
        </p:scale>
        <p:origin x="216" y="-305"/>
      </p:cViewPr>
      <p:guideLst>
        <p:guide orient="horz" pos="2160"/>
        <p:guide pos="2880"/>
      </p:guideLst>
    </p:cSldViewPr>
  </p:slideViewPr>
  <p:notesTextViewPr>
    <p:cViewPr>
      <p:scale>
        <a:sx n="3" d="2"/>
        <a:sy n="3" d="2"/>
      </p:scale>
      <p:origin x="0" y="0"/>
    </p:cViewPr>
  </p:notesTextViewPr>
  <p:sorterViewPr>
    <p:cViewPr>
      <p:scale>
        <a:sx n="100" d="100"/>
        <a:sy n="100" d="100"/>
      </p:scale>
      <p:origin x="0" y="-15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77D2E86-F031-41BB-8D7D-39E024C9D199}" type="datetimeFigureOut">
              <a:rPr lang="en-US" smtClean="0"/>
              <a:t>10/17/2017</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E70C1D8-2148-4CCC-AD0F-B34CA776C012}" type="slidenum">
              <a:rPr lang="en-US" smtClean="0"/>
              <a:t>‹#›</a:t>
            </a:fld>
            <a:endParaRPr lang="en-US" dirty="0"/>
          </a:p>
        </p:txBody>
      </p:sp>
    </p:spTree>
    <p:extLst>
      <p:ext uri="{BB962C8B-B14F-4D97-AF65-F5344CB8AC3E}">
        <p14:creationId xmlns:p14="http://schemas.microsoft.com/office/powerpoint/2010/main" val="3993847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C1D8-2148-4CCC-AD0F-B34CA776C012}" type="slidenum">
              <a:rPr lang="en-US" smtClean="0"/>
              <a:t>1</a:t>
            </a:fld>
            <a:endParaRPr lang="en-US" dirty="0"/>
          </a:p>
        </p:txBody>
      </p:sp>
    </p:spTree>
    <p:extLst>
      <p:ext uri="{BB962C8B-B14F-4D97-AF65-F5344CB8AC3E}">
        <p14:creationId xmlns:p14="http://schemas.microsoft.com/office/powerpoint/2010/main" val="324380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229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180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8878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88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C1D8-2148-4CCC-AD0F-B34CA776C012}" type="slidenum">
              <a:rPr lang="en-US" smtClean="0"/>
              <a:t>17</a:t>
            </a:fld>
            <a:endParaRPr lang="en-US" dirty="0"/>
          </a:p>
        </p:txBody>
      </p:sp>
    </p:spTree>
    <p:extLst>
      <p:ext uri="{BB962C8B-B14F-4D97-AF65-F5344CB8AC3E}">
        <p14:creationId xmlns:p14="http://schemas.microsoft.com/office/powerpoint/2010/main" val="526763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207" t="3035" r="2141" b="5914"/>
          <a:stretch/>
        </p:blipFill>
        <p:spPr>
          <a:xfrm>
            <a:off x="0" y="1"/>
            <a:ext cx="9144000" cy="6858000"/>
          </a:xfrm>
          <a:prstGeom prst="rect">
            <a:avLst/>
          </a:prstGeom>
        </p:spPr>
      </p:pic>
      <p:sp>
        <p:nvSpPr>
          <p:cNvPr id="2" name="Title 1"/>
          <p:cNvSpPr>
            <a:spLocks noGrp="1"/>
          </p:cNvSpPr>
          <p:nvPr>
            <p:ph type="ctrTitle"/>
          </p:nvPr>
        </p:nvSpPr>
        <p:spPr>
          <a:xfrm>
            <a:off x="1266461" y="1279952"/>
            <a:ext cx="7086599" cy="1470025"/>
          </a:xfrm>
        </p:spPr>
        <p:txBody>
          <a:bodyPr/>
          <a:lstStyle>
            <a:lvl1pPr algn="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52260" y="2749977"/>
            <a:ext cx="6400800" cy="1752600"/>
          </a:xfrm>
        </p:spPr>
        <p:txBody>
          <a:bodyPr/>
          <a:lstStyle>
            <a:lvl1pPr marL="0" indent="0" algn="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876CA8-A819-4C4C-A63B-F34209D849D8}" type="slidenum">
              <a:rPr lang="en-US" smtClean="0"/>
              <a:t>‹#›</a:t>
            </a:fld>
            <a:endParaRPr lang="en-US" dirty="0"/>
          </a:p>
        </p:txBody>
      </p:sp>
    </p:spTree>
    <p:extLst>
      <p:ext uri="{BB962C8B-B14F-4D97-AF65-F5344CB8AC3E}">
        <p14:creationId xmlns:p14="http://schemas.microsoft.com/office/powerpoint/2010/main" val="1092283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ISIS_PPT_P1_r2.pdf"/>
          <p:cNvPicPr>
            <a:picLocks noChangeAspect="1"/>
          </p:cNvPicPr>
          <p:nvPr/>
        </p:nvPicPr>
        <p:blipFill rotWithShape="1">
          <a:blip r:embed="rId2">
            <a:extLst>
              <a:ext uri="{28A0092B-C50C-407E-A947-70E740481C1C}">
                <a14:useLocalDpi xmlns:a14="http://schemas.microsoft.com/office/drawing/2010/main" val="0"/>
              </a:ext>
            </a:extLst>
          </a:blip>
          <a:srcRect t="17959"/>
          <a:stretch/>
        </p:blipFill>
        <p:spPr>
          <a:xfrm>
            <a:off x="0" y="1231602"/>
            <a:ext cx="9144000" cy="5626398"/>
          </a:xfrm>
          <a:prstGeom prst="rect">
            <a:avLst/>
          </a:prstGeom>
        </p:spPr>
      </p:pic>
      <p:sp>
        <p:nvSpPr>
          <p:cNvPr id="2" name="Vertical Title 1"/>
          <p:cNvSpPr>
            <a:spLocks noGrp="1"/>
          </p:cNvSpPr>
          <p:nvPr>
            <p:ph type="title" orient="vert"/>
          </p:nvPr>
        </p:nvSpPr>
        <p:spPr>
          <a:xfrm>
            <a:off x="6629400" y="274639"/>
            <a:ext cx="2057400" cy="553698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53698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876CA8-A819-4C4C-A63B-F34209D849D8}" type="slidenum">
              <a:rPr lang="en-US" smtClean="0"/>
              <a:t>‹#›</a:t>
            </a:fld>
            <a:endParaRPr lang="en-US" dirty="0"/>
          </a:p>
        </p:txBody>
      </p:sp>
    </p:spTree>
    <p:extLst>
      <p:ext uri="{BB962C8B-B14F-4D97-AF65-F5344CB8AC3E}">
        <p14:creationId xmlns:p14="http://schemas.microsoft.com/office/powerpoint/2010/main" val="2979831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4 comparison">
    <p:spTree>
      <p:nvGrpSpPr>
        <p:cNvPr id="1" name=""/>
        <p:cNvGrpSpPr/>
        <p:nvPr/>
      </p:nvGrpSpPr>
      <p:grpSpPr>
        <a:xfrm>
          <a:off x="0" y="0"/>
          <a:ext cx="0" cy="0"/>
          <a:chOff x="0" y="0"/>
          <a:chExt cx="0" cy="0"/>
        </a:xfrm>
      </p:grpSpPr>
      <p:pic>
        <p:nvPicPr>
          <p:cNvPr id="10" name="Picture 9"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178418"/>
            <a:ext cx="8229600" cy="783770"/>
          </a:xfrm>
        </p:spPr>
        <p:txBody>
          <a:bodyPr/>
          <a:lstStyle>
            <a:lvl1pPr>
              <a:defRPr>
                <a:solidFill>
                  <a:srgbClr val="0E1C58"/>
                </a:solidFill>
              </a:defRPr>
            </a:lvl1pPr>
          </a:lstStyle>
          <a:p>
            <a:r>
              <a:rPr lang="en-US" smtClean="0"/>
              <a:t>Click to edit Master title style</a:t>
            </a:r>
            <a:endParaRPr lang="en-US" dirty="0"/>
          </a:p>
        </p:txBody>
      </p:sp>
      <p:sp>
        <p:nvSpPr>
          <p:cNvPr id="4" name="Content Placeholder 3"/>
          <p:cNvSpPr>
            <a:spLocks noGrp="1"/>
          </p:cNvSpPr>
          <p:nvPr>
            <p:ph sz="half" idx="2"/>
          </p:nvPr>
        </p:nvSpPr>
        <p:spPr>
          <a:xfrm>
            <a:off x="457200" y="1140608"/>
            <a:ext cx="4040188" cy="2143507"/>
          </a:xfrm>
        </p:spPr>
        <p:txBody>
          <a:bodyPr/>
          <a:lstStyle>
            <a:lvl1pPr>
              <a:defRPr sz="2400">
                <a:solidFill>
                  <a:srgbClr val="0E1C58"/>
                </a:solidFill>
              </a:defRPr>
            </a:lvl1pPr>
            <a:lvl2pPr>
              <a:defRPr sz="2000">
                <a:solidFill>
                  <a:srgbClr val="0E1C58"/>
                </a:solidFill>
              </a:defRPr>
            </a:lvl2pPr>
            <a:lvl3pPr>
              <a:defRPr sz="1800">
                <a:solidFill>
                  <a:srgbClr val="0E1C58"/>
                </a:solidFill>
              </a:defRPr>
            </a:lvl3pPr>
            <a:lvl4pPr>
              <a:defRPr sz="1600">
                <a:solidFill>
                  <a:srgbClr val="0E1C58"/>
                </a:solidFill>
              </a:defRPr>
            </a:lvl4pPr>
            <a:lvl5pPr>
              <a:defRPr sz="1600">
                <a:solidFill>
                  <a:srgbClr val="0E1C58"/>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6" y="1140608"/>
            <a:ext cx="4041775" cy="2143507"/>
          </a:xfrm>
        </p:spPr>
        <p:txBody>
          <a:bodyPr/>
          <a:lstStyle>
            <a:lvl1pPr>
              <a:defRPr sz="2400">
                <a:solidFill>
                  <a:srgbClr val="0E1C58"/>
                </a:solidFill>
              </a:defRPr>
            </a:lvl1pPr>
            <a:lvl2pPr>
              <a:defRPr sz="2000">
                <a:solidFill>
                  <a:srgbClr val="0E1C58"/>
                </a:solidFill>
              </a:defRPr>
            </a:lvl2pPr>
            <a:lvl3pPr>
              <a:defRPr sz="1800">
                <a:solidFill>
                  <a:srgbClr val="0E1C58"/>
                </a:solidFill>
              </a:defRPr>
            </a:lvl3pPr>
            <a:lvl4pPr>
              <a:defRPr sz="1600">
                <a:solidFill>
                  <a:srgbClr val="0E1C58"/>
                </a:solidFill>
              </a:defRPr>
            </a:lvl4pPr>
            <a:lvl5pPr>
              <a:defRPr sz="1600">
                <a:solidFill>
                  <a:srgbClr val="0E1C58"/>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2876CA8-A819-4C4C-A63B-F34209D849D8}" type="slidenum">
              <a:rPr lang="en-US" smtClean="0"/>
              <a:t>‹#›</a:t>
            </a:fld>
            <a:endParaRPr lang="en-US" dirty="0"/>
          </a:p>
        </p:txBody>
      </p:sp>
      <p:sp>
        <p:nvSpPr>
          <p:cNvPr id="14" name="Rectangle 13"/>
          <p:cNvSpPr/>
          <p:nvPr/>
        </p:nvSpPr>
        <p:spPr>
          <a:xfrm>
            <a:off x="0" y="5859886"/>
            <a:ext cx="9144000" cy="99811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Content Placeholder 3"/>
          <p:cNvSpPr>
            <a:spLocks noGrp="1"/>
          </p:cNvSpPr>
          <p:nvPr>
            <p:ph sz="half" idx="14"/>
          </p:nvPr>
        </p:nvSpPr>
        <p:spPr>
          <a:xfrm>
            <a:off x="4646612" y="3576938"/>
            <a:ext cx="4040188" cy="2282948"/>
          </a:xfrm>
        </p:spPr>
        <p:txBody>
          <a:bodyPr/>
          <a:lstStyle>
            <a:lvl1pPr>
              <a:defRPr sz="2400">
                <a:solidFill>
                  <a:srgbClr val="0E1C58"/>
                </a:solidFill>
              </a:defRPr>
            </a:lvl1pPr>
            <a:lvl2pPr>
              <a:defRPr sz="2000">
                <a:solidFill>
                  <a:srgbClr val="0E1C58"/>
                </a:solidFill>
              </a:defRPr>
            </a:lvl2pPr>
            <a:lvl3pPr>
              <a:defRPr sz="1800">
                <a:solidFill>
                  <a:srgbClr val="0E1C58"/>
                </a:solidFill>
              </a:defRPr>
            </a:lvl3pPr>
            <a:lvl4pPr>
              <a:defRPr sz="1600">
                <a:solidFill>
                  <a:srgbClr val="0E1C58"/>
                </a:solidFill>
              </a:defRPr>
            </a:lvl4pPr>
            <a:lvl5pPr>
              <a:defRPr sz="1600">
                <a:solidFill>
                  <a:srgbClr val="0E1C58"/>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13"/>
          </p:nvPr>
        </p:nvSpPr>
        <p:spPr>
          <a:xfrm>
            <a:off x="457200" y="3576937"/>
            <a:ext cx="4040188" cy="2282949"/>
          </a:xfrm>
        </p:spPr>
        <p:txBody>
          <a:bodyPr/>
          <a:lstStyle>
            <a:lvl1pPr>
              <a:defRPr sz="2400">
                <a:solidFill>
                  <a:srgbClr val="0E1C58"/>
                </a:solidFill>
              </a:defRPr>
            </a:lvl1pPr>
            <a:lvl2pPr>
              <a:defRPr sz="2000">
                <a:solidFill>
                  <a:srgbClr val="0E1C58"/>
                </a:solidFill>
              </a:defRPr>
            </a:lvl2pPr>
            <a:lvl3pPr>
              <a:defRPr sz="1800">
                <a:solidFill>
                  <a:srgbClr val="0E1C58"/>
                </a:solidFill>
              </a:defRPr>
            </a:lvl3pPr>
            <a:lvl4pPr>
              <a:defRPr sz="1600">
                <a:solidFill>
                  <a:srgbClr val="0E1C58"/>
                </a:solidFill>
              </a:defRPr>
            </a:lvl4pPr>
            <a:lvl5pPr>
              <a:defRPr sz="1600">
                <a:solidFill>
                  <a:srgbClr val="0E1C58"/>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8056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9784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6" name="Picture 5"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159174"/>
            <a:ext cx="8229600" cy="783770"/>
          </a:xfrm>
        </p:spPr>
        <p:txBody>
          <a:bodyPr/>
          <a:lstStyle>
            <a:lvl1pPr>
              <a:defRPr>
                <a:solidFill>
                  <a:srgbClr val="0E1C58"/>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2876CA8-A819-4C4C-A63B-F34209D849D8}" type="slidenum">
              <a:rPr lang="en-US" smtClean="0"/>
              <a:t>‹#›</a:t>
            </a:fld>
            <a:endParaRPr lang="en-US" dirty="0"/>
          </a:p>
        </p:txBody>
      </p:sp>
      <p:sp>
        <p:nvSpPr>
          <p:cNvPr id="7" name="Content Placeholder 2"/>
          <p:cNvSpPr>
            <a:spLocks noGrp="1"/>
          </p:cNvSpPr>
          <p:nvPr>
            <p:ph idx="1"/>
          </p:nvPr>
        </p:nvSpPr>
        <p:spPr>
          <a:xfrm>
            <a:off x="457200" y="1176832"/>
            <a:ext cx="8229600" cy="4525963"/>
          </a:xfrm>
        </p:spPr>
        <p:txBody>
          <a:bodyPr/>
          <a:lstStyle>
            <a:lvl1pPr>
              <a:defRPr>
                <a:solidFill>
                  <a:srgbClr val="0E1C58"/>
                </a:solidFill>
              </a:defRPr>
            </a:lvl1pPr>
            <a:lvl2pPr>
              <a:defRPr>
                <a:solidFill>
                  <a:srgbClr val="0E1C58"/>
                </a:solidFill>
              </a:defRPr>
            </a:lvl2pPr>
            <a:lvl3pPr>
              <a:defRPr>
                <a:solidFill>
                  <a:srgbClr val="0E1C58"/>
                </a:solidFill>
              </a:defRPr>
            </a:lvl3pPr>
            <a:lvl4pPr>
              <a:defRPr>
                <a:solidFill>
                  <a:srgbClr val="0E1C58"/>
                </a:solidFill>
              </a:defRPr>
            </a:lvl4pPr>
            <a:lvl5pPr>
              <a:defRPr>
                <a:solidFill>
                  <a:srgbClr val="0E1C58"/>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7321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nother">
    <p:spTree>
      <p:nvGrpSpPr>
        <p:cNvPr id="1" name=""/>
        <p:cNvGrpSpPr/>
        <p:nvPr/>
      </p:nvGrpSpPr>
      <p:grpSpPr>
        <a:xfrm>
          <a:off x="0" y="0"/>
          <a:ext cx="0" cy="0"/>
          <a:chOff x="0" y="0"/>
          <a:chExt cx="0" cy="0"/>
        </a:xfrm>
      </p:grpSpPr>
      <p:pic>
        <p:nvPicPr>
          <p:cNvPr id="14" name="Picture 13" descr="new_isis_ppt_bg_no_footer.png"/>
          <p:cNvPicPr>
            <a:picLocks noChangeAspect="1"/>
          </p:cNvPicPr>
          <p:nvPr/>
        </p:nvPicPr>
        <p:blipFill>
          <a:blip r:embed="rId2"/>
          <a:stretch>
            <a:fillRect/>
          </a:stretch>
        </p:blipFill>
        <p:spPr>
          <a:xfrm>
            <a:off x="6350" y="0"/>
            <a:ext cx="9137650" cy="6858000"/>
          </a:xfrm>
          <a:prstGeom prst="rect">
            <a:avLst/>
          </a:prstGeom>
        </p:spPr>
      </p:pic>
      <p:sp>
        <p:nvSpPr>
          <p:cNvPr id="3" name="Content Placeholder 2"/>
          <p:cNvSpPr>
            <a:spLocks noGrp="1"/>
          </p:cNvSpPr>
          <p:nvPr>
            <p:ph idx="1"/>
          </p:nvPr>
        </p:nvSpPr>
        <p:spPr>
          <a:xfrm>
            <a:off x="457200" y="1176832"/>
            <a:ext cx="8229600" cy="4525963"/>
          </a:xfrm>
        </p:spPr>
        <p:txBody>
          <a:bodyPr/>
          <a:lstStyle>
            <a:lvl1pPr>
              <a:defRPr>
                <a:solidFill>
                  <a:srgbClr val="0E1C58"/>
                </a:solidFill>
              </a:defRPr>
            </a:lvl1pPr>
            <a:lvl2pPr>
              <a:defRPr>
                <a:solidFill>
                  <a:srgbClr val="0E1C58"/>
                </a:solidFill>
              </a:defRPr>
            </a:lvl2pPr>
            <a:lvl3pPr>
              <a:defRPr>
                <a:solidFill>
                  <a:srgbClr val="0E1C58"/>
                </a:solidFill>
              </a:defRPr>
            </a:lvl3pPr>
            <a:lvl4pPr>
              <a:defRPr>
                <a:solidFill>
                  <a:srgbClr val="0E1C58"/>
                </a:solidFill>
              </a:defRPr>
            </a:lvl4pPr>
            <a:lvl5pPr>
              <a:defRPr>
                <a:solidFill>
                  <a:srgbClr val="0E1C58"/>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876CA8-A819-4C4C-A63B-F34209D849D8}" type="slidenum">
              <a:rPr lang="en-US" smtClean="0"/>
              <a:t>‹#›</a:t>
            </a:fld>
            <a:endParaRPr lang="en-US" dirty="0"/>
          </a:p>
        </p:txBody>
      </p:sp>
      <p:sp>
        <p:nvSpPr>
          <p:cNvPr id="2" name="Title 1"/>
          <p:cNvSpPr>
            <a:spLocks noGrp="1"/>
          </p:cNvSpPr>
          <p:nvPr>
            <p:ph type="title"/>
          </p:nvPr>
        </p:nvSpPr>
        <p:spPr>
          <a:xfrm>
            <a:off x="457200" y="57768"/>
            <a:ext cx="8229600" cy="764526"/>
          </a:xfrm>
        </p:spPr>
        <p:txBody>
          <a:bodyPr>
            <a:normAutofit/>
          </a:bodyPr>
          <a:lstStyle>
            <a:lvl1pPr>
              <a:defRPr sz="3600">
                <a:solidFill>
                  <a:srgbClr val="0E1C58"/>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276401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216907"/>
            <a:ext cx="8229600" cy="726038"/>
          </a:xfrm>
        </p:spPr>
        <p:txBody>
          <a:bodyPr/>
          <a:lstStyle>
            <a:lvl1pPr>
              <a:defRPr>
                <a:solidFill>
                  <a:srgbClr val="0E1C58"/>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34564"/>
            <a:ext cx="4038600" cy="4525963"/>
          </a:xfrm>
        </p:spPr>
        <p:txBody>
          <a:bodyPr/>
          <a:lstStyle>
            <a:lvl1pPr>
              <a:defRPr sz="2800">
                <a:solidFill>
                  <a:srgbClr val="0E1C58"/>
                </a:solidFill>
              </a:defRPr>
            </a:lvl1pPr>
            <a:lvl2pPr>
              <a:defRPr sz="2400">
                <a:solidFill>
                  <a:srgbClr val="0E1C58"/>
                </a:solidFill>
              </a:defRPr>
            </a:lvl2pPr>
            <a:lvl3pPr>
              <a:defRPr sz="2000">
                <a:solidFill>
                  <a:srgbClr val="0E1C58"/>
                </a:solidFill>
              </a:defRPr>
            </a:lvl3pPr>
            <a:lvl4pPr>
              <a:defRPr sz="1800">
                <a:solidFill>
                  <a:srgbClr val="0E1C58"/>
                </a:solidFill>
              </a:defRPr>
            </a:lvl4pPr>
            <a:lvl5pPr>
              <a:defRPr sz="1800">
                <a:solidFill>
                  <a:srgbClr val="0E1C58"/>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34564"/>
            <a:ext cx="4038600" cy="4525963"/>
          </a:xfrm>
        </p:spPr>
        <p:txBody>
          <a:bodyPr/>
          <a:lstStyle>
            <a:lvl1pPr>
              <a:defRPr sz="2800">
                <a:solidFill>
                  <a:srgbClr val="0E1C58"/>
                </a:solidFill>
              </a:defRPr>
            </a:lvl1pPr>
            <a:lvl2pPr>
              <a:defRPr sz="2400">
                <a:solidFill>
                  <a:srgbClr val="0E1C58"/>
                </a:solidFill>
              </a:defRPr>
            </a:lvl2pPr>
            <a:lvl3pPr>
              <a:defRPr sz="2000">
                <a:solidFill>
                  <a:srgbClr val="0E1C58"/>
                </a:solidFill>
              </a:defRPr>
            </a:lvl3pPr>
            <a:lvl4pPr>
              <a:defRPr sz="1800">
                <a:solidFill>
                  <a:srgbClr val="0E1C58"/>
                </a:solidFill>
              </a:defRPr>
            </a:lvl4pPr>
            <a:lvl5pPr>
              <a:defRPr sz="1800">
                <a:solidFill>
                  <a:srgbClr val="0E1C58"/>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2876CA8-A819-4C4C-A63B-F34209D849D8}" type="slidenum">
              <a:rPr lang="en-US" smtClean="0"/>
              <a:t>‹#›</a:t>
            </a:fld>
            <a:endParaRPr lang="en-US" dirty="0"/>
          </a:p>
        </p:txBody>
      </p:sp>
    </p:spTree>
    <p:extLst>
      <p:ext uri="{BB962C8B-B14F-4D97-AF65-F5344CB8AC3E}">
        <p14:creationId xmlns:p14="http://schemas.microsoft.com/office/powerpoint/2010/main" val="3269153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 comparison">
    <p:spTree>
      <p:nvGrpSpPr>
        <p:cNvPr id="1" name=""/>
        <p:cNvGrpSpPr/>
        <p:nvPr/>
      </p:nvGrpSpPr>
      <p:grpSpPr>
        <a:xfrm>
          <a:off x="0" y="0"/>
          <a:ext cx="0" cy="0"/>
          <a:chOff x="0" y="0"/>
          <a:chExt cx="0" cy="0"/>
        </a:xfrm>
      </p:grpSpPr>
      <p:pic>
        <p:nvPicPr>
          <p:cNvPr id="10" name="Picture 9"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178418"/>
            <a:ext cx="8229600" cy="783770"/>
          </a:xfrm>
        </p:spPr>
        <p:txBody>
          <a:bodyPr/>
          <a:lstStyle>
            <a:lvl1pPr>
              <a:defRPr>
                <a:solidFill>
                  <a:srgbClr val="0E1C58"/>
                </a:solidFill>
              </a:defRPr>
            </a:lvl1pPr>
          </a:lstStyle>
          <a:p>
            <a:r>
              <a:rPr lang="en-US" smtClean="0"/>
              <a:t>Click to edit Master title style</a:t>
            </a:r>
            <a:endParaRPr lang="en-US" dirty="0"/>
          </a:p>
        </p:txBody>
      </p:sp>
      <p:sp>
        <p:nvSpPr>
          <p:cNvPr id="4" name="Content Placeholder 3"/>
          <p:cNvSpPr>
            <a:spLocks noGrp="1"/>
          </p:cNvSpPr>
          <p:nvPr>
            <p:ph sz="half" idx="2"/>
          </p:nvPr>
        </p:nvSpPr>
        <p:spPr>
          <a:xfrm>
            <a:off x="457200" y="1140606"/>
            <a:ext cx="4040188" cy="2143507"/>
          </a:xfrm>
        </p:spPr>
        <p:txBody>
          <a:bodyPr/>
          <a:lstStyle>
            <a:lvl1pPr>
              <a:defRPr sz="2400">
                <a:solidFill>
                  <a:srgbClr val="0E1C58"/>
                </a:solidFill>
              </a:defRPr>
            </a:lvl1pPr>
            <a:lvl2pPr>
              <a:defRPr sz="2000">
                <a:solidFill>
                  <a:srgbClr val="0E1C58"/>
                </a:solidFill>
              </a:defRPr>
            </a:lvl2pPr>
            <a:lvl3pPr>
              <a:defRPr sz="1800">
                <a:solidFill>
                  <a:srgbClr val="0E1C58"/>
                </a:solidFill>
              </a:defRPr>
            </a:lvl3pPr>
            <a:lvl4pPr>
              <a:defRPr sz="1600">
                <a:solidFill>
                  <a:srgbClr val="0E1C58"/>
                </a:solidFill>
              </a:defRPr>
            </a:lvl4pPr>
            <a:lvl5pPr>
              <a:defRPr sz="1600">
                <a:solidFill>
                  <a:srgbClr val="0E1C58"/>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1140606"/>
            <a:ext cx="4041775" cy="2143507"/>
          </a:xfrm>
        </p:spPr>
        <p:txBody>
          <a:bodyPr/>
          <a:lstStyle>
            <a:lvl1pPr>
              <a:defRPr sz="2400">
                <a:solidFill>
                  <a:srgbClr val="0E1C58"/>
                </a:solidFill>
              </a:defRPr>
            </a:lvl1pPr>
            <a:lvl2pPr>
              <a:defRPr sz="2000">
                <a:solidFill>
                  <a:srgbClr val="0E1C58"/>
                </a:solidFill>
              </a:defRPr>
            </a:lvl2pPr>
            <a:lvl3pPr>
              <a:defRPr sz="1800">
                <a:solidFill>
                  <a:srgbClr val="0E1C58"/>
                </a:solidFill>
              </a:defRPr>
            </a:lvl3pPr>
            <a:lvl4pPr>
              <a:defRPr sz="1600">
                <a:solidFill>
                  <a:srgbClr val="0E1C58"/>
                </a:solidFill>
              </a:defRPr>
            </a:lvl4pPr>
            <a:lvl5pPr>
              <a:defRPr sz="1600">
                <a:solidFill>
                  <a:srgbClr val="0E1C58"/>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2876CA8-A819-4C4C-A63B-F34209D849D8}" type="slidenum">
              <a:rPr lang="en-US" smtClean="0"/>
              <a:t>‹#›</a:t>
            </a:fld>
            <a:endParaRPr lang="en-US" dirty="0"/>
          </a:p>
        </p:txBody>
      </p:sp>
      <p:sp>
        <p:nvSpPr>
          <p:cNvPr id="14" name="Rectangle 13"/>
          <p:cNvSpPr/>
          <p:nvPr/>
        </p:nvSpPr>
        <p:spPr>
          <a:xfrm>
            <a:off x="0" y="5859886"/>
            <a:ext cx="9144000" cy="99811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Content Placeholder 3"/>
          <p:cNvSpPr>
            <a:spLocks noGrp="1"/>
          </p:cNvSpPr>
          <p:nvPr>
            <p:ph sz="half" idx="14"/>
          </p:nvPr>
        </p:nvSpPr>
        <p:spPr>
          <a:xfrm>
            <a:off x="4646612" y="3576938"/>
            <a:ext cx="4040188" cy="2282948"/>
          </a:xfrm>
        </p:spPr>
        <p:txBody>
          <a:bodyPr/>
          <a:lstStyle>
            <a:lvl1pPr>
              <a:defRPr sz="2400">
                <a:solidFill>
                  <a:srgbClr val="0E1C58"/>
                </a:solidFill>
              </a:defRPr>
            </a:lvl1pPr>
            <a:lvl2pPr>
              <a:defRPr sz="2000">
                <a:solidFill>
                  <a:srgbClr val="0E1C58"/>
                </a:solidFill>
              </a:defRPr>
            </a:lvl2pPr>
            <a:lvl3pPr>
              <a:defRPr sz="1800">
                <a:solidFill>
                  <a:srgbClr val="0E1C58"/>
                </a:solidFill>
              </a:defRPr>
            </a:lvl3pPr>
            <a:lvl4pPr>
              <a:defRPr sz="1600">
                <a:solidFill>
                  <a:srgbClr val="0E1C58"/>
                </a:solidFill>
              </a:defRPr>
            </a:lvl4pPr>
            <a:lvl5pPr>
              <a:defRPr sz="1600">
                <a:solidFill>
                  <a:srgbClr val="0E1C58"/>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13"/>
          </p:nvPr>
        </p:nvSpPr>
        <p:spPr>
          <a:xfrm>
            <a:off x="457200" y="3576937"/>
            <a:ext cx="4040188" cy="2282949"/>
          </a:xfrm>
        </p:spPr>
        <p:txBody>
          <a:bodyPr/>
          <a:lstStyle>
            <a:lvl1pPr>
              <a:defRPr sz="2400">
                <a:solidFill>
                  <a:srgbClr val="0E1C58"/>
                </a:solidFill>
              </a:defRPr>
            </a:lvl1pPr>
            <a:lvl2pPr>
              <a:defRPr sz="2000">
                <a:solidFill>
                  <a:srgbClr val="0E1C58"/>
                </a:solidFill>
              </a:defRPr>
            </a:lvl2pPr>
            <a:lvl3pPr>
              <a:defRPr sz="1800">
                <a:solidFill>
                  <a:srgbClr val="0E1C58"/>
                </a:solidFill>
              </a:defRPr>
            </a:lvl3pPr>
            <a:lvl4pPr>
              <a:defRPr sz="1600">
                <a:solidFill>
                  <a:srgbClr val="0E1C58"/>
                </a:solidFill>
              </a:defRPr>
            </a:lvl4pPr>
            <a:lvl5pPr>
              <a:defRPr sz="1600">
                <a:solidFill>
                  <a:srgbClr val="0E1C58"/>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p:cNvSpPr/>
          <p:nvPr/>
        </p:nvSpPr>
        <p:spPr>
          <a:xfrm>
            <a:off x="0" y="5859886"/>
            <a:ext cx="9144000" cy="99811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292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2876CA8-A819-4C4C-A63B-F34209D849D8}" type="slidenum">
              <a:rPr lang="en-US" smtClean="0"/>
              <a:t>‹#›</a:t>
            </a:fld>
            <a:endParaRPr lang="en-US" dirty="0"/>
          </a:p>
        </p:txBody>
      </p:sp>
      <p:pic>
        <p:nvPicPr>
          <p:cNvPr id="5" name="Picture 4"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93154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2876CA8-A819-4C4C-A63B-F34209D849D8}" type="slidenum">
              <a:rPr lang="en-US" smtClean="0"/>
              <a:t>‹#›</a:t>
            </a:fld>
            <a:endParaRPr lang="en-US" dirty="0"/>
          </a:p>
        </p:txBody>
      </p:sp>
      <p:pic>
        <p:nvPicPr>
          <p:cNvPr id="8" name="Picture 7" descr="ISIS_PPT_P1_r2.pdf"/>
          <p:cNvPicPr>
            <a:picLocks noChangeAspect="1"/>
          </p:cNvPicPr>
          <p:nvPr/>
        </p:nvPicPr>
        <p:blipFill rotWithShape="1">
          <a:blip r:embed="rId2">
            <a:extLst>
              <a:ext uri="{28A0092B-C50C-407E-A947-70E740481C1C}">
                <a14:useLocalDpi xmlns:a14="http://schemas.microsoft.com/office/drawing/2010/main" val="0"/>
              </a:ext>
            </a:extLst>
          </a:blip>
          <a:srcRect t="17959"/>
          <a:stretch/>
        </p:blipFill>
        <p:spPr>
          <a:xfrm>
            <a:off x="0" y="1231602"/>
            <a:ext cx="9144000" cy="5626398"/>
          </a:xfrm>
          <a:prstGeom prst="rect">
            <a:avLst/>
          </a:prstGeom>
        </p:spPr>
      </p:pic>
    </p:spTree>
    <p:extLst>
      <p:ext uri="{BB962C8B-B14F-4D97-AF65-F5344CB8AC3E}">
        <p14:creationId xmlns:p14="http://schemas.microsoft.com/office/powerpoint/2010/main" val="3016069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2876CA8-A819-4C4C-A63B-F34209D849D8}" type="slidenum">
              <a:rPr lang="en-US" smtClean="0"/>
              <a:t>‹#›</a:t>
            </a:fld>
            <a:endParaRPr lang="en-US" dirty="0"/>
          </a:p>
        </p:txBody>
      </p:sp>
      <p:pic>
        <p:nvPicPr>
          <p:cNvPr id="8" name="Picture 7" descr="ISIS_PPT_P1_r2.pdf"/>
          <p:cNvPicPr>
            <a:picLocks noChangeAspect="1"/>
          </p:cNvPicPr>
          <p:nvPr/>
        </p:nvPicPr>
        <p:blipFill rotWithShape="1">
          <a:blip r:embed="rId2">
            <a:extLst>
              <a:ext uri="{28A0092B-C50C-407E-A947-70E740481C1C}">
                <a14:useLocalDpi xmlns:a14="http://schemas.microsoft.com/office/drawing/2010/main" val="0"/>
              </a:ext>
            </a:extLst>
          </a:blip>
          <a:srcRect t="17959"/>
          <a:stretch/>
        </p:blipFill>
        <p:spPr>
          <a:xfrm>
            <a:off x="0" y="1231602"/>
            <a:ext cx="9144000" cy="5626398"/>
          </a:xfrm>
          <a:prstGeom prst="rect">
            <a:avLst/>
          </a:prstGeom>
        </p:spPr>
      </p:pic>
    </p:spTree>
    <p:extLst>
      <p:ext uri="{BB962C8B-B14F-4D97-AF65-F5344CB8AC3E}">
        <p14:creationId xmlns:p14="http://schemas.microsoft.com/office/powerpoint/2010/main" val="243981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ISIS_PPT_P1_r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178418"/>
            <a:ext cx="8229600" cy="66830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176832"/>
            <a:ext cx="8229600" cy="4525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49C345-3D38-4CE2-B9D1-CA2F0BCB7BF5}" type="datetimeFigureOut">
              <a:rPr lang="en-US" smtClean="0"/>
              <a:t>10/17/2017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876CA8-A819-4C4C-A63B-F34209D849D8}" type="slidenum">
              <a:rPr lang="en-US" smtClean="0"/>
              <a:t>‹#›</a:t>
            </a:fld>
            <a:endParaRPr lang="en-US" dirty="0"/>
          </a:p>
        </p:txBody>
      </p:sp>
    </p:spTree>
    <p:extLst>
      <p:ext uri="{BB962C8B-B14F-4D97-AF65-F5344CB8AC3E}">
        <p14:creationId xmlns:p14="http://schemas.microsoft.com/office/powerpoint/2010/main" val="2659247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9C345-3D38-4CE2-B9D1-CA2F0BCB7BF5}" type="datetimeFigureOut">
              <a:rPr lang="en-US" smtClean="0"/>
              <a:t>10/17/2017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876CA8-A819-4C4C-A63B-F34209D849D8}" type="slidenum">
              <a:rPr lang="en-US" smtClean="0"/>
              <a:t>‹#›</a:t>
            </a:fld>
            <a:endParaRPr lang="en-US" dirty="0"/>
          </a:p>
        </p:txBody>
      </p:sp>
    </p:spTree>
    <p:extLst>
      <p:ext uri="{BB962C8B-B14F-4D97-AF65-F5344CB8AC3E}">
        <p14:creationId xmlns:p14="http://schemas.microsoft.com/office/powerpoint/2010/main" val="31884469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2648" y="787256"/>
            <a:ext cx="7549735" cy="3082811"/>
          </a:xfrm>
        </p:spPr>
        <p:txBody>
          <a:bodyPr>
            <a:normAutofit fontScale="90000"/>
          </a:bodyPr>
          <a:lstStyle/>
          <a:p>
            <a:r>
              <a:rPr lang="en-US" b="1" dirty="0"/>
              <a:t>Providing Privacy, Safety, and Security in </a:t>
            </a:r>
            <a:r>
              <a:rPr lang="en-US" b="1" dirty="0" err="1"/>
              <a:t>IoT</a:t>
            </a:r>
            <a:r>
              <a:rPr lang="en-US" b="1" dirty="0"/>
              <a:t>-Based</a:t>
            </a:r>
            <a:br>
              <a:rPr lang="en-US" b="1" dirty="0"/>
            </a:br>
            <a:r>
              <a:rPr lang="en-US" b="1" dirty="0"/>
              <a:t>Transactive Energy Systems using Distributed Ledgers</a:t>
            </a:r>
            <a:br>
              <a:rPr lang="en-US" b="1" dirty="0"/>
            </a:br>
            <a:endParaRPr lang="en-US" b="1" dirty="0"/>
          </a:p>
        </p:txBody>
      </p:sp>
      <p:sp>
        <p:nvSpPr>
          <p:cNvPr id="6" name="Rectangle 5"/>
          <p:cNvSpPr/>
          <p:nvPr/>
        </p:nvSpPr>
        <p:spPr>
          <a:xfrm>
            <a:off x="5420904" y="4804231"/>
            <a:ext cx="3161828" cy="369332"/>
          </a:xfrm>
          <a:prstGeom prst="rect">
            <a:avLst/>
          </a:prstGeom>
        </p:spPr>
        <p:txBody>
          <a:bodyPr wrap="none">
            <a:spAutoFit/>
          </a:bodyPr>
          <a:lstStyle/>
          <a:p>
            <a:r>
              <a:rPr lang="en-US" dirty="0" smtClean="0">
                <a:solidFill>
                  <a:schemeClr val="bg1"/>
                </a:solidFill>
              </a:rPr>
              <a:t>In partnership with Siemens, CT</a:t>
            </a:r>
            <a:endParaRPr lang="en-US" dirty="0">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97249167"/>
              </p:ext>
            </p:extLst>
          </p:nvPr>
        </p:nvGraphicFramePr>
        <p:xfrm>
          <a:off x="2742555" y="3684647"/>
          <a:ext cx="6096000" cy="640080"/>
        </p:xfrm>
        <a:graphic>
          <a:graphicData uri="http://schemas.openxmlformats.org/drawingml/2006/table">
            <a:tbl>
              <a:tblPr firstRow="1" bandRow="1">
                <a:effectLst/>
                <a:tableStyleId>{5C22544A-7EE6-4342-B048-85BDC9FD1C3A}</a:tableStyleId>
              </a:tblPr>
              <a:tblGrid>
                <a:gridCol w="3048000">
                  <a:extLst>
                    <a:ext uri="{9D8B030D-6E8A-4147-A177-3AD203B41FA5}">
                      <a16:colId xmlns:a16="http://schemas.microsoft.com/office/drawing/2014/main" val="1668808647"/>
                    </a:ext>
                  </a:extLst>
                </a:gridCol>
                <a:gridCol w="3048000">
                  <a:extLst>
                    <a:ext uri="{9D8B030D-6E8A-4147-A177-3AD203B41FA5}">
                      <a16:colId xmlns:a16="http://schemas.microsoft.com/office/drawing/2014/main" val="2979878187"/>
                    </a:ext>
                  </a:extLst>
                </a:gridCol>
              </a:tblGrid>
              <a:tr h="370840">
                <a:tc>
                  <a:txBody>
                    <a:bodyPr/>
                    <a:lstStyle/>
                    <a:p>
                      <a:r>
                        <a:rPr lang="en-US" dirty="0" smtClean="0"/>
                        <a:t>Abhishek Dubey</a:t>
                      </a:r>
                    </a:p>
                    <a:p>
                      <a:r>
                        <a:rPr lang="en-US" dirty="0" smtClean="0"/>
                        <a:t>Vanderbilt University</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smtClean="0"/>
                        <a:t>Aron Laszka</a:t>
                      </a:r>
                    </a:p>
                    <a:p>
                      <a:r>
                        <a:rPr lang="en-US" dirty="0" smtClean="0"/>
                        <a:t>University of Houston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3928297"/>
                  </a:ext>
                </a:extLst>
              </a:tr>
            </a:tbl>
          </a:graphicData>
        </a:graphic>
      </p:graphicFrame>
    </p:spTree>
    <p:extLst>
      <p:ext uri="{BB962C8B-B14F-4D97-AF65-F5344CB8AC3E}">
        <p14:creationId xmlns:p14="http://schemas.microsoft.com/office/powerpoint/2010/main" val="27251749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Transactive Energy </a:t>
            </a:r>
            <a:endParaRPr lang="en-US" dirty="0"/>
          </a:p>
        </p:txBody>
      </p:sp>
      <p:sp>
        <p:nvSpPr>
          <p:cNvPr id="3" name="Content Placeholder 2"/>
          <p:cNvSpPr>
            <a:spLocks noGrp="1"/>
          </p:cNvSpPr>
          <p:nvPr>
            <p:ph idx="1"/>
          </p:nvPr>
        </p:nvSpPr>
        <p:spPr>
          <a:xfrm>
            <a:off x="457200" y="1176832"/>
            <a:ext cx="4086520" cy="4525963"/>
          </a:xfrm>
        </p:spPr>
        <p:txBody>
          <a:bodyPr>
            <a:normAutofit fontScale="92500" lnSpcReduction="20000"/>
          </a:bodyPr>
          <a:lstStyle/>
          <a:p>
            <a:r>
              <a:rPr lang="en-US" dirty="0" smtClean="0"/>
              <a:t>A local energy market</a:t>
            </a:r>
          </a:p>
          <a:p>
            <a:pPr lvl="1"/>
            <a:r>
              <a:rPr lang="en-US" dirty="0" smtClean="0"/>
              <a:t>A time synchronized distributed </a:t>
            </a:r>
            <a:r>
              <a:rPr lang="en-US" dirty="0" err="1" smtClean="0"/>
              <a:t>IoT</a:t>
            </a:r>
            <a:r>
              <a:rPr lang="en-US" dirty="0" smtClean="0"/>
              <a:t> Platforms problem.</a:t>
            </a:r>
          </a:p>
          <a:p>
            <a:r>
              <a:rPr lang="en-US" dirty="0" smtClean="0"/>
              <a:t>Information privacy</a:t>
            </a:r>
          </a:p>
          <a:p>
            <a:pPr lvl="1"/>
            <a:r>
              <a:rPr lang="en-US" dirty="0" smtClean="0"/>
              <a:t>A distributed protocol problem.</a:t>
            </a:r>
          </a:p>
          <a:p>
            <a:r>
              <a:rPr lang="en-US" dirty="0" smtClean="0"/>
              <a:t>Assuring integrity of finalized transactions.</a:t>
            </a:r>
          </a:p>
          <a:p>
            <a:pPr lvl="1"/>
            <a:r>
              <a:rPr lang="en-US" dirty="0" smtClean="0"/>
              <a:t>A decentralized management problem</a:t>
            </a:r>
            <a:endParaRPr lang="en-US" dirty="0"/>
          </a:p>
        </p:txBody>
      </p:sp>
      <p:pic>
        <p:nvPicPr>
          <p:cNvPr id="4" name="Picture 3"/>
          <p:cNvPicPr>
            <a:picLocks noChangeAspect="1"/>
          </p:cNvPicPr>
          <p:nvPr/>
        </p:nvPicPr>
        <p:blipFill>
          <a:blip r:embed="rId2"/>
          <a:stretch>
            <a:fillRect/>
          </a:stretch>
        </p:blipFill>
        <p:spPr>
          <a:xfrm>
            <a:off x="4723972" y="1037212"/>
            <a:ext cx="4420028" cy="1972240"/>
          </a:xfrm>
          <a:prstGeom prst="rect">
            <a:avLst/>
          </a:prstGeom>
        </p:spPr>
      </p:pic>
      <p:pic>
        <p:nvPicPr>
          <p:cNvPr id="5" name="Picture 4"/>
          <p:cNvPicPr>
            <a:picLocks noChangeAspect="1"/>
          </p:cNvPicPr>
          <p:nvPr/>
        </p:nvPicPr>
        <p:blipFill>
          <a:blip r:embed="rId2"/>
          <a:stretch>
            <a:fillRect/>
          </a:stretch>
        </p:blipFill>
        <p:spPr>
          <a:xfrm>
            <a:off x="4723972" y="3900486"/>
            <a:ext cx="4420028" cy="1972240"/>
          </a:xfrm>
          <a:prstGeom prst="rect">
            <a:avLst/>
          </a:prstGeom>
        </p:spPr>
      </p:pic>
      <p:cxnSp>
        <p:nvCxnSpPr>
          <p:cNvPr id="6" name="Straight Arrow Connector 5"/>
          <p:cNvCxnSpPr>
            <a:stCxn id="4" idx="2"/>
            <a:endCxn id="5" idx="0"/>
          </p:cNvCxnSpPr>
          <p:nvPr/>
        </p:nvCxnSpPr>
        <p:spPr>
          <a:xfrm>
            <a:off x="6933986" y="3009452"/>
            <a:ext cx="0" cy="89103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041036" y="3009452"/>
            <a:ext cx="2138647" cy="923330"/>
          </a:xfrm>
          <a:prstGeom prst="rect">
            <a:avLst/>
          </a:prstGeom>
          <a:noFill/>
        </p:spPr>
        <p:txBody>
          <a:bodyPr wrap="square" rtlCol="0">
            <a:spAutoFit/>
          </a:bodyPr>
          <a:lstStyle/>
          <a:p>
            <a:r>
              <a:rPr lang="en-US" dirty="0" smtClean="0"/>
              <a:t>Energy Exchange</a:t>
            </a:r>
          </a:p>
          <a:p>
            <a:r>
              <a:rPr lang="en-US" dirty="0" smtClean="0"/>
              <a:t>Reduce Dependence of the Grid</a:t>
            </a:r>
            <a:endParaRPr lang="en-US" dirty="0"/>
          </a:p>
        </p:txBody>
      </p:sp>
    </p:spTree>
    <p:extLst>
      <p:ext uri="{BB962C8B-B14F-4D97-AF65-F5344CB8AC3E}">
        <p14:creationId xmlns:p14="http://schemas.microsoft.com/office/powerpoint/2010/main" val="26036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Focus Challenge: Privacy</a:t>
            </a:r>
            <a:endParaRPr lang="en-US" dirty="0"/>
          </a:p>
        </p:txBody>
      </p:sp>
      <p:sp>
        <p:nvSpPr>
          <p:cNvPr id="3" name="Content Placeholder 2"/>
          <p:cNvSpPr>
            <a:spLocks noGrp="1"/>
          </p:cNvSpPr>
          <p:nvPr>
            <p:ph idx="1"/>
          </p:nvPr>
        </p:nvSpPr>
        <p:spPr>
          <a:xfrm>
            <a:off x="352872" y="1037212"/>
            <a:ext cx="4086520" cy="4960081"/>
          </a:xfrm>
        </p:spPr>
        <p:txBody>
          <a:bodyPr>
            <a:normAutofit fontScale="85000" lnSpcReduction="20000"/>
          </a:bodyPr>
          <a:lstStyle/>
          <a:p>
            <a:r>
              <a:rPr lang="en-US" dirty="0" smtClean="0"/>
              <a:t>Information </a:t>
            </a:r>
            <a:r>
              <a:rPr lang="en-US" dirty="0" smtClean="0"/>
              <a:t>privacy</a:t>
            </a:r>
          </a:p>
          <a:p>
            <a:pPr lvl="1"/>
            <a:r>
              <a:rPr lang="en-US" dirty="0"/>
              <a:t>Leakage of energy usage patterns to other </a:t>
            </a:r>
            <a:r>
              <a:rPr lang="en-US" dirty="0" smtClean="0"/>
              <a:t>prosumers</a:t>
            </a:r>
          </a:p>
          <a:p>
            <a:pPr lvl="1"/>
            <a:r>
              <a:rPr lang="en-US" dirty="0"/>
              <a:t>Inference of future states of a prosumer </a:t>
            </a:r>
            <a:r>
              <a:rPr lang="en-US" dirty="0" smtClean="0"/>
              <a:t>Transactions</a:t>
            </a:r>
          </a:p>
          <a:p>
            <a:pPr lvl="1"/>
            <a:r>
              <a:rPr lang="en-US" dirty="0"/>
              <a:t>Transactions and energy</a:t>
            </a:r>
          </a:p>
          <a:p>
            <a:pPr lvl="1"/>
            <a:r>
              <a:rPr lang="en-US" dirty="0"/>
              <a:t>usage data in a </a:t>
            </a:r>
            <a:r>
              <a:rPr lang="en-US" dirty="0" err="1"/>
              <a:t>transactive</a:t>
            </a:r>
            <a:r>
              <a:rPr lang="en-US" dirty="0"/>
              <a:t> </a:t>
            </a:r>
            <a:r>
              <a:rPr lang="en-US" dirty="0" err="1"/>
              <a:t>microgrid</a:t>
            </a:r>
            <a:r>
              <a:rPr lang="en-US" dirty="0"/>
              <a:t> are much richer</a:t>
            </a:r>
          </a:p>
          <a:p>
            <a:pPr lvl="1"/>
            <a:r>
              <a:rPr lang="en-US" dirty="0"/>
              <a:t>sources of information than the simple usage data </a:t>
            </a:r>
            <a:r>
              <a:rPr lang="en-US" dirty="0" smtClean="0"/>
              <a:t>collected by </a:t>
            </a:r>
            <a:r>
              <a:rPr lang="en-US" dirty="0"/>
              <a:t>smart meters</a:t>
            </a:r>
            <a:endParaRPr lang="en-US" dirty="0" smtClean="0"/>
          </a:p>
        </p:txBody>
      </p:sp>
      <p:pic>
        <p:nvPicPr>
          <p:cNvPr id="4" name="Picture 3"/>
          <p:cNvPicPr>
            <a:picLocks noChangeAspect="1"/>
          </p:cNvPicPr>
          <p:nvPr/>
        </p:nvPicPr>
        <p:blipFill>
          <a:blip r:embed="rId2"/>
          <a:stretch>
            <a:fillRect/>
          </a:stretch>
        </p:blipFill>
        <p:spPr>
          <a:xfrm>
            <a:off x="4723972" y="1037212"/>
            <a:ext cx="4420028" cy="1972240"/>
          </a:xfrm>
          <a:prstGeom prst="rect">
            <a:avLst/>
          </a:prstGeom>
        </p:spPr>
      </p:pic>
      <p:pic>
        <p:nvPicPr>
          <p:cNvPr id="5" name="Picture 4"/>
          <p:cNvPicPr>
            <a:picLocks noChangeAspect="1"/>
          </p:cNvPicPr>
          <p:nvPr/>
        </p:nvPicPr>
        <p:blipFill>
          <a:blip r:embed="rId2"/>
          <a:stretch>
            <a:fillRect/>
          </a:stretch>
        </p:blipFill>
        <p:spPr>
          <a:xfrm>
            <a:off x="4723972" y="3900486"/>
            <a:ext cx="4420028" cy="1972240"/>
          </a:xfrm>
          <a:prstGeom prst="rect">
            <a:avLst/>
          </a:prstGeom>
        </p:spPr>
      </p:pic>
      <p:cxnSp>
        <p:nvCxnSpPr>
          <p:cNvPr id="6" name="Straight Arrow Connector 5"/>
          <p:cNvCxnSpPr>
            <a:stCxn id="4" idx="2"/>
            <a:endCxn id="5" idx="0"/>
          </p:cNvCxnSpPr>
          <p:nvPr/>
        </p:nvCxnSpPr>
        <p:spPr>
          <a:xfrm>
            <a:off x="6933986" y="3009452"/>
            <a:ext cx="0" cy="89103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041036" y="3009452"/>
            <a:ext cx="2138647" cy="923330"/>
          </a:xfrm>
          <a:prstGeom prst="rect">
            <a:avLst/>
          </a:prstGeom>
          <a:noFill/>
        </p:spPr>
        <p:txBody>
          <a:bodyPr wrap="square" rtlCol="0">
            <a:spAutoFit/>
          </a:bodyPr>
          <a:lstStyle/>
          <a:p>
            <a:r>
              <a:rPr lang="en-US" dirty="0" smtClean="0"/>
              <a:t>Energy Exchange</a:t>
            </a:r>
          </a:p>
          <a:p>
            <a:r>
              <a:rPr lang="en-US" dirty="0" smtClean="0"/>
              <a:t>Reduce Dependence of the Grid</a:t>
            </a:r>
            <a:endParaRPr lang="en-US" dirty="0"/>
          </a:p>
        </p:txBody>
      </p:sp>
    </p:spTree>
    <p:extLst>
      <p:ext uri="{BB962C8B-B14F-4D97-AF65-F5344CB8AC3E}">
        <p14:creationId xmlns:p14="http://schemas.microsoft.com/office/powerpoint/2010/main" val="115328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RIAPS: Our baseline system model</a:t>
            </a:r>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57612" y="1367169"/>
            <a:ext cx="4038600" cy="2614045"/>
          </a:xfrm>
          <a:prstGeom prst="rect">
            <a:avLst/>
          </a:prstGeom>
        </p:spPr>
      </p:pic>
      <p:sp>
        <p:nvSpPr>
          <p:cNvPr id="3" name="Content Placeholder 2"/>
          <p:cNvSpPr>
            <a:spLocks noGrp="1"/>
          </p:cNvSpPr>
          <p:nvPr>
            <p:ph sz="half" idx="2"/>
          </p:nvPr>
        </p:nvSpPr>
        <p:spPr>
          <a:xfrm>
            <a:off x="4471560" y="1151437"/>
            <a:ext cx="4394200" cy="5046163"/>
          </a:xfrm>
        </p:spPr>
        <p:txBody>
          <a:bodyPr>
            <a:normAutofit fontScale="85000" lnSpcReduction="10000"/>
          </a:bodyPr>
          <a:lstStyle/>
          <a:p>
            <a:r>
              <a:rPr lang="en-US" dirty="0" smtClean="0"/>
              <a:t>At </a:t>
            </a:r>
            <a:r>
              <a:rPr lang="en-US" dirty="0"/>
              <a:t>the core of the RIAPS vision is </a:t>
            </a:r>
            <a:r>
              <a:rPr lang="en-US" b="1" u="sng" dirty="0"/>
              <a:t>a reusable technology </a:t>
            </a:r>
            <a:r>
              <a:rPr lang="en-US" dirty="0"/>
              <a:t>stack to run </a:t>
            </a:r>
            <a:r>
              <a:rPr lang="en-US" b="1" u="sng" dirty="0"/>
              <a:t>Smart Grid software applications.</a:t>
            </a:r>
            <a:r>
              <a:rPr lang="en-US" dirty="0"/>
              <a:t> A software platform defines:</a:t>
            </a:r>
          </a:p>
          <a:p>
            <a:pPr lvl="1"/>
            <a:r>
              <a:rPr lang="en-US" dirty="0"/>
              <a:t>Programming model (for distributed real-time software) on embedded nodes </a:t>
            </a:r>
            <a:r>
              <a:rPr lang="en-US" b="1" u="sng" dirty="0"/>
              <a:t>dispersed throughout the power grid.</a:t>
            </a:r>
          </a:p>
          <a:p>
            <a:pPr lvl="1"/>
            <a:r>
              <a:rPr lang="en-US" dirty="0"/>
              <a:t>Services (for application management, fault tolerance, security, time synchronization, coordination, etc.)</a:t>
            </a:r>
          </a:p>
          <a:p>
            <a:pPr lvl="1"/>
            <a:r>
              <a:rPr lang="en-US" dirty="0"/>
              <a:t>Development toolkit (for  building and deploying apps)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F49B8720-E526-BD45-92D7-B4028BF31DDE}" type="slidenum">
              <a:rPr lang="en-US" smtClean="0"/>
              <a:pPr/>
              <a:t>12</a:t>
            </a:fld>
            <a:endParaRPr lang="en-US" dirty="0"/>
          </a:p>
        </p:txBody>
      </p:sp>
      <p:pic>
        <p:nvPicPr>
          <p:cNvPr id="8194" name="Picture 2" descr="http://i2.kym-cdn.com/entries/icons/original/000/008/134/nokia-3310-troubleshoot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885652"/>
            <a:ext cx="846499" cy="84649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www.att.com/catalog/en/skus/images/samsung-galaxy%20s7-black%20onyx-450x3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7725" y="4767560"/>
            <a:ext cx="1580153" cy="1229008"/>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1183565" y="5124553"/>
            <a:ext cx="1880684" cy="515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14760" y="4598903"/>
            <a:ext cx="1102244" cy="369332"/>
          </a:xfrm>
          <a:prstGeom prst="rect">
            <a:avLst/>
          </a:prstGeom>
          <a:noFill/>
        </p:spPr>
        <p:txBody>
          <a:bodyPr wrap="square" rtlCol="0">
            <a:spAutoFit/>
          </a:bodyPr>
          <a:lstStyle/>
          <a:p>
            <a:r>
              <a:rPr lang="en-US" i="1" dirty="0" smtClean="0"/>
              <a:t>Device</a:t>
            </a:r>
            <a:endParaRPr lang="en-US" i="1" dirty="0"/>
          </a:p>
        </p:txBody>
      </p:sp>
      <p:sp>
        <p:nvSpPr>
          <p:cNvPr id="11" name="TextBox 10"/>
          <p:cNvSpPr txBox="1"/>
          <p:nvPr/>
        </p:nvSpPr>
        <p:spPr>
          <a:xfrm>
            <a:off x="2683073" y="4299725"/>
            <a:ext cx="1713139" cy="646331"/>
          </a:xfrm>
          <a:prstGeom prst="rect">
            <a:avLst/>
          </a:prstGeom>
          <a:noFill/>
        </p:spPr>
        <p:txBody>
          <a:bodyPr wrap="square" rtlCol="0">
            <a:spAutoFit/>
          </a:bodyPr>
          <a:lstStyle/>
          <a:p>
            <a:r>
              <a:rPr lang="en-US" i="1" dirty="0" smtClean="0"/>
              <a:t>Smart Device:</a:t>
            </a:r>
          </a:p>
          <a:p>
            <a:r>
              <a:rPr lang="en-US" i="1" dirty="0" smtClean="0"/>
              <a:t>App platform</a:t>
            </a:r>
            <a:endParaRPr lang="en-US" i="1" dirty="0"/>
          </a:p>
        </p:txBody>
      </p:sp>
    </p:spTree>
    <p:extLst>
      <p:ext uri="{BB962C8B-B14F-4D97-AF65-F5344CB8AC3E}">
        <p14:creationId xmlns:p14="http://schemas.microsoft.com/office/powerpoint/2010/main" val="2566516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43" y="1117343"/>
            <a:ext cx="8398907" cy="4525963"/>
          </a:xfrm>
        </p:spPr>
        <p:txBody>
          <a:bodyPr>
            <a:noAutofit/>
          </a:bodyPr>
          <a:lstStyle/>
          <a:p>
            <a:r>
              <a:rPr lang="en-US" sz="1600" dirty="0">
                <a:latin typeface="Verdana" charset="0"/>
                <a:ea typeface="Verdana" charset="0"/>
                <a:cs typeface="Verdana" charset="0"/>
              </a:rPr>
              <a:t>We introduce </a:t>
            </a:r>
            <a:r>
              <a:rPr lang="en-US" sz="1600" b="1" dirty="0" err="1">
                <a:latin typeface="Verdana" charset="0"/>
                <a:ea typeface="Verdana" charset="0"/>
                <a:cs typeface="Verdana" charset="0"/>
              </a:rPr>
              <a:t>PETra</a:t>
            </a:r>
            <a:r>
              <a:rPr lang="en-US" sz="1600" dirty="0">
                <a:latin typeface="Verdana" charset="0"/>
                <a:ea typeface="Verdana" charset="0"/>
                <a:cs typeface="Verdana" charset="0"/>
              </a:rPr>
              <a:t>, a blockchain-based solution that enables consumers to trade energy without sacrificing their </a:t>
            </a:r>
            <a:r>
              <a:rPr lang="en-US" sz="1600" b="1" dirty="0">
                <a:latin typeface="Verdana" charset="0"/>
                <a:ea typeface="Verdana" charset="0"/>
                <a:cs typeface="Verdana" charset="0"/>
              </a:rPr>
              <a:t>privacy</a:t>
            </a:r>
            <a:r>
              <a:rPr lang="en-US" sz="1600" dirty="0">
                <a:latin typeface="Verdana" charset="0"/>
                <a:ea typeface="Verdana" charset="0"/>
                <a:cs typeface="Verdana" charset="0"/>
              </a:rPr>
              <a:t> and provides </a:t>
            </a:r>
            <a:r>
              <a:rPr lang="en-US" sz="1600" b="1" dirty="0">
                <a:latin typeface="Verdana" charset="0"/>
                <a:ea typeface="Verdana" charset="0"/>
                <a:cs typeface="Verdana" charset="0"/>
              </a:rPr>
              <a:t>safety</a:t>
            </a:r>
            <a:r>
              <a:rPr lang="en-US" sz="1600" dirty="0">
                <a:latin typeface="Verdana" charset="0"/>
                <a:ea typeface="Verdana" charset="0"/>
                <a:cs typeface="Verdana" charset="0"/>
              </a:rPr>
              <a:t> and </a:t>
            </a:r>
            <a:r>
              <a:rPr lang="en-US" sz="1600" b="1" dirty="0">
                <a:latin typeface="Verdana" charset="0"/>
                <a:ea typeface="Verdana" charset="0"/>
                <a:cs typeface="Verdana" charset="0"/>
              </a:rPr>
              <a:t>security</a:t>
            </a:r>
            <a:r>
              <a:rPr lang="en-US" sz="1600" dirty="0">
                <a:latin typeface="Verdana" charset="0"/>
                <a:ea typeface="Verdana" charset="0"/>
                <a:cs typeface="Verdana" charset="0"/>
              </a:rPr>
              <a:t> for the </a:t>
            </a:r>
            <a:r>
              <a:rPr lang="en-US" sz="1600" dirty="0" smtClean="0">
                <a:latin typeface="Verdana" charset="0"/>
                <a:ea typeface="Verdana" charset="0"/>
                <a:cs typeface="Verdana" charset="0"/>
              </a:rPr>
              <a:t>grid. It provides the following.</a:t>
            </a:r>
            <a:endParaRPr lang="en-US" sz="1600" dirty="0">
              <a:latin typeface="Verdana" charset="0"/>
              <a:ea typeface="Verdana" charset="0"/>
              <a:cs typeface="Verdana" charset="0"/>
            </a:endParaRPr>
          </a:p>
          <a:p>
            <a:endParaRPr lang="en-US" sz="1600" dirty="0" smtClean="0"/>
          </a:p>
          <a:p>
            <a:endParaRPr lang="en-US" sz="1600" dirty="0"/>
          </a:p>
        </p:txBody>
      </p:sp>
      <p:sp>
        <p:nvSpPr>
          <p:cNvPr id="2" name="Title 1"/>
          <p:cNvSpPr>
            <a:spLocks noGrp="1"/>
          </p:cNvSpPr>
          <p:nvPr>
            <p:ph type="title"/>
          </p:nvPr>
        </p:nvSpPr>
        <p:spPr/>
        <p:txBody>
          <a:bodyPr>
            <a:normAutofit fontScale="90000"/>
          </a:bodyPr>
          <a:lstStyle/>
          <a:p>
            <a:r>
              <a:rPr lang="en-US" dirty="0" smtClean="0"/>
              <a:t>Petra Trading Platform and Distributed Ledger Architecture</a:t>
            </a:r>
            <a:endParaRPr lang="en-US" dirty="0"/>
          </a:p>
        </p:txBody>
      </p:sp>
      <p:sp>
        <p:nvSpPr>
          <p:cNvPr id="5" name="TextBox 4"/>
          <p:cNvSpPr txBox="1"/>
          <p:nvPr/>
        </p:nvSpPr>
        <p:spPr>
          <a:xfrm>
            <a:off x="35649965" y="17604720"/>
            <a:ext cx="1844040" cy="677108"/>
          </a:xfrm>
          <a:prstGeom prst="rect">
            <a:avLst/>
          </a:prstGeom>
          <a:noFill/>
        </p:spPr>
        <p:txBody>
          <a:bodyPr wrap="square" rtlCol="0">
            <a:spAutoFit/>
          </a:bodyPr>
          <a:lstStyle/>
          <a:p>
            <a:r>
              <a:rPr lang="en-US" sz="3800" dirty="0" err="1" smtClean="0">
                <a:latin typeface="Verdana" charset="0"/>
                <a:ea typeface="Verdana" charset="0"/>
                <a:cs typeface="Verdana" charset="0"/>
              </a:rPr>
              <a:t>PETra</a:t>
            </a:r>
            <a:endParaRPr lang="en-US" sz="3800" dirty="0">
              <a:latin typeface="Verdana" charset="0"/>
              <a:ea typeface="Verdana" charset="0"/>
              <a:cs typeface="Verdana" charset="0"/>
            </a:endParaRPr>
          </a:p>
        </p:txBody>
      </p:sp>
      <p:sp>
        <p:nvSpPr>
          <p:cNvPr id="25" name="TextBox 24"/>
          <p:cNvSpPr txBox="1"/>
          <p:nvPr/>
        </p:nvSpPr>
        <p:spPr>
          <a:xfrm>
            <a:off x="338647" y="4467807"/>
            <a:ext cx="5045775" cy="646331"/>
          </a:xfrm>
          <a:prstGeom prst="rect">
            <a:avLst/>
          </a:prstGeom>
          <a:noFill/>
        </p:spPr>
        <p:txBody>
          <a:bodyPr wrap="square" rtlCol="0">
            <a:spAutoFit/>
          </a:bodyPr>
          <a:lstStyle/>
          <a:p>
            <a:r>
              <a:rPr lang="en-US" dirty="0" smtClean="0"/>
              <a:t>A RIAPS Node Participating in Petra-Enabled Transactive Energy Market</a:t>
            </a:r>
            <a:endParaRPr lang="en-US" dirty="0"/>
          </a:p>
        </p:txBody>
      </p:sp>
      <p:pic>
        <p:nvPicPr>
          <p:cNvPr id="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8426" y="4467807"/>
            <a:ext cx="2425700" cy="182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3"/>
          <p:cNvPicPr>
            <a:picLocks noChangeAspect="1"/>
          </p:cNvPicPr>
          <p:nvPr/>
        </p:nvPicPr>
        <p:blipFill>
          <a:blip r:embed="rId3"/>
          <a:stretch>
            <a:fillRect/>
          </a:stretch>
        </p:blipFill>
        <p:spPr>
          <a:xfrm>
            <a:off x="338647" y="2652567"/>
            <a:ext cx="4947728" cy="1591878"/>
          </a:xfrm>
          <a:prstGeom prst="rect">
            <a:avLst/>
          </a:prstGeom>
        </p:spPr>
      </p:pic>
      <p:cxnSp>
        <p:nvCxnSpPr>
          <p:cNvPr id="28" name="Straight Connector 27"/>
          <p:cNvCxnSpPr/>
          <p:nvPr/>
        </p:nvCxnSpPr>
        <p:spPr>
          <a:xfrm flipH="1" flipV="1">
            <a:off x="5286375" y="4143375"/>
            <a:ext cx="342052" cy="215323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5286375" y="2743200"/>
            <a:ext cx="2767751" cy="172460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52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43" y="1117343"/>
            <a:ext cx="8398907" cy="4525963"/>
          </a:xfrm>
        </p:spPr>
        <p:txBody>
          <a:bodyPr>
            <a:noAutofit/>
          </a:bodyPr>
          <a:lstStyle/>
          <a:p>
            <a:r>
              <a:rPr lang="en-US" sz="1600" dirty="0">
                <a:latin typeface="Verdana" charset="0"/>
                <a:ea typeface="Verdana" charset="0"/>
                <a:cs typeface="Verdana" charset="0"/>
              </a:rPr>
              <a:t>We introduce </a:t>
            </a:r>
            <a:r>
              <a:rPr lang="en-US" sz="1600" b="1" dirty="0" err="1">
                <a:latin typeface="Verdana" charset="0"/>
                <a:ea typeface="Verdana" charset="0"/>
                <a:cs typeface="Verdana" charset="0"/>
              </a:rPr>
              <a:t>PETra</a:t>
            </a:r>
            <a:r>
              <a:rPr lang="en-US" sz="1600" dirty="0">
                <a:latin typeface="Verdana" charset="0"/>
                <a:ea typeface="Verdana" charset="0"/>
                <a:cs typeface="Verdana" charset="0"/>
              </a:rPr>
              <a:t>, a blockchain-based solution that enables consumers to trade energy without sacrificing their </a:t>
            </a:r>
            <a:r>
              <a:rPr lang="en-US" sz="1600" b="1" dirty="0">
                <a:latin typeface="Verdana" charset="0"/>
                <a:ea typeface="Verdana" charset="0"/>
                <a:cs typeface="Verdana" charset="0"/>
              </a:rPr>
              <a:t>privacy</a:t>
            </a:r>
            <a:r>
              <a:rPr lang="en-US" sz="1600" dirty="0">
                <a:latin typeface="Verdana" charset="0"/>
                <a:ea typeface="Verdana" charset="0"/>
                <a:cs typeface="Verdana" charset="0"/>
              </a:rPr>
              <a:t> and provides </a:t>
            </a:r>
            <a:r>
              <a:rPr lang="en-US" sz="1600" b="1" dirty="0">
                <a:latin typeface="Verdana" charset="0"/>
                <a:ea typeface="Verdana" charset="0"/>
                <a:cs typeface="Verdana" charset="0"/>
              </a:rPr>
              <a:t>safety</a:t>
            </a:r>
            <a:r>
              <a:rPr lang="en-US" sz="1600" dirty="0">
                <a:latin typeface="Verdana" charset="0"/>
                <a:ea typeface="Verdana" charset="0"/>
                <a:cs typeface="Verdana" charset="0"/>
              </a:rPr>
              <a:t> and </a:t>
            </a:r>
            <a:r>
              <a:rPr lang="en-US" sz="1600" b="1" dirty="0">
                <a:latin typeface="Verdana" charset="0"/>
                <a:ea typeface="Verdana" charset="0"/>
                <a:cs typeface="Verdana" charset="0"/>
              </a:rPr>
              <a:t>security</a:t>
            </a:r>
            <a:r>
              <a:rPr lang="en-US" sz="1600" dirty="0">
                <a:latin typeface="Verdana" charset="0"/>
                <a:ea typeface="Verdana" charset="0"/>
                <a:cs typeface="Verdana" charset="0"/>
              </a:rPr>
              <a:t> for the </a:t>
            </a:r>
            <a:r>
              <a:rPr lang="en-US" sz="1600" dirty="0" smtClean="0">
                <a:latin typeface="Verdana" charset="0"/>
                <a:ea typeface="Verdana" charset="0"/>
                <a:cs typeface="Verdana" charset="0"/>
              </a:rPr>
              <a:t>grid. It provides the following.</a:t>
            </a:r>
            <a:endParaRPr lang="en-US" sz="1600" dirty="0">
              <a:latin typeface="Verdana" charset="0"/>
              <a:ea typeface="Verdana" charset="0"/>
              <a:cs typeface="Verdana" charset="0"/>
            </a:endParaRPr>
          </a:p>
          <a:p>
            <a:endParaRPr lang="en-US" sz="1600" dirty="0" smtClean="0"/>
          </a:p>
          <a:p>
            <a:endParaRPr lang="en-US" sz="1600" dirty="0"/>
          </a:p>
        </p:txBody>
      </p:sp>
      <p:sp>
        <p:nvSpPr>
          <p:cNvPr id="2" name="Title 1"/>
          <p:cNvSpPr>
            <a:spLocks noGrp="1"/>
          </p:cNvSpPr>
          <p:nvPr>
            <p:ph type="title"/>
          </p:nvPr>
        </p:nvSpPr>
        <p:spPr/>
        <p:txBody>
          <a:bodyPr>
            <a:normAutofit fontScale="90000"/>
          </a:bodyPr>
          <a:lstStyle/>
          <a:p>
            <a:r>
              <a:rPr lang="en-US" dirty="0"/>
              <a:t>Petra Trading Platform and Distributed Ledger Architecture</a:t>
            </a:r>
            <a:endParaRPr lang="en-US" dirty="0"/>
          </a:p>
        </p:txBody>
      </p:sp>
      <p:sp>
        <p:nvSpPr>
          <p:cNvPr id="5" name="TextBox 4"/>
          <p:cNvSpPr txBox="1"/>
          <p:nvPr/>
        </p:nvSpPr>
        <p:spPr>
          <a:xfrm>
            <a:off x="35649965" y="17604720"/>
            <a:ext cx="1844040" cy="677108"/>
          </a:xfrm>
          <a:prstGeom prst="rect">
            <a:avLst/>
          </a:prstGeom>
          <a:noFill/>
        </p:spPr>
        <p:txBody>
          <a:bodyPr wrap="square" rtlCol="0">
            <a:spAutoFit/>
          </a:bodyPr>
          <a:lstStyle/>
          <a:p>
            <a:r>
              <a:rPr lang="en-US" sz="3800" dirty="0" err="1" smtClean="0">
                <a:latin typeface="Verdana" charset="0"/>
                <a:ea typeface="Verdana" charset="0"/>
                <a:cs typeface="Verdana" charset="0"/>
              </a:rPr>
              <a:t>PETra</a:t>
            </a:r>
            <a:endParaRPr lang="en-US" sz="3800" dirty="0">
              <a:latin typeface="Verdana" charset="0"/>
              <a:ea typeface="Verdana" charset="0"/>
              <a:cs typeface="Verdana" charset="0"/>
            </a:endParaRPr>
          </a:p>
        </p:txBody>
      </p:sp>
      <p:sp>
        <p:nvSpPr>
          <p:cNvPr id="6" name="Shape 334"/>
          <p:cNvSpPr/>
          <p:nvPr/>
        </p:nvSpPr>
        <p:spPr>
          <a:xfrm>
            <a:off x="457200" y="2455755"/>
            <a:ext cx="2589667" cy="604800"/>
          </a:xfrm>
          <a:prstGeom prst="rect">
            <a:avLst/>
          </a:prstGeom>
          <a:gradFill>
            <a:gsLst>
              <a:gs pos="0">
                <a:srgbClr val="CA9E42"/>
              </a:gs>
              <a:gs pos="100000">
                <a:srgbClr val="FFD99A"/>
              </a:gs>
            </a:gsLst>
            <a:lin ang="16200000" scaled="0"/>
          </a:gradFill>
          <a:ln w="9525" cap="flat" cmpd="sng">
            <a:solidFill>
              <a:srgbClr val="BB9952"/>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7" name="Shape 335"/>
          <p:cNvSpPr txBox="1"/>
          <p:nvPr/>
        </p:nvSpPr>
        <p:spPr>
          <a:xfrm>
            <a:off x="457199" y="2455755"/>
            <a:ext cx="2589667" cy="604800"/>
          </a:xfrm>
          <a:prstGeom prst="rect">
            <a:avLst/>
          </a:prstGeom>
          <a:noFill/>
          <a:ln>
            <a:noFill/>
          </a:ln>
        </p:spPr>
        <p:txBody>
          <a:bodyPr lIns="149350" tIns="85325" rIns="149350" bIns="8532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100" dirty="0" smtClean="0">
                <a:solidFill>
                  <a:schemeClr val="dk1"/>
                </a:solidFill>
                <a:latin typeface="Calibri"/>
                <a:ea typeface="Calibri"/>
                <a:cs typeface="Calibri"/>
                <a:sym typeface="Calibri"/>
              </a:rPr>
              <a:t>Bid Storage</a:t>
            </a:r>
            <a:endParaRPr lang="en-US" sz="2100" dirty="0">
              <a:solidFill>
                <a:schemeClr val="dk1"/>
              </a:solidFill>
              <a:latin typeface="Calibri"/>
              <a:ea typeface="Calibri"/>
              <a:cs typeface="Calibri"/>
              <a:sym typeface="Calibri"/>
            </a:endParaRPr>
          </a:p>
        </p:txBody>
      </p:sp>
      <p:sp>
        <p:nvSpPr>
          <p:cNvPr id="8" name="Shape 336"/>
          <p:cNvSpPr/>
          <p:nvPr/>
        </p:nvSpPr>
        <p:spPr>
          <a:xfrm>
            <a:off x="457200" y="3060556"/>
            <a:ext cx="2589667" cy="2651669"/>
          </a:xfrm>
          <a:prstGeom prst="rect">
            <a:avLst/>
          </a:prstGeom>
          <a:solidFill>
            <a:srgbClr val="E5DECE">
              <a:alpha val="89411"/>
            </a:srgbClr>
          </a:solidFill>
          <a:ln w="9525" cap="flat" cmpd="sng">
            <a:solidFill>
              <a:srgbClr val="E5DECE">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9" name="Shape 337"/>
          <p:cNvSpPr txBox="1"/>
          <p:nvPr/>
        </p:nvSpPr>
        <p:spPr>
          <a:xfrm>
            <a:off x="457200" y="3060556"/>
            <a:ext cx="2589667" cy="2651669"/>
          </a:xfrm>
          <a:prstGeom prst="rect">
            <a:avLst/>
          </a:prstGeom>
          <a:noFill/>
          <a:ln>
            <a:noFill/>
          </a:ln>
        </p:spPr>
        <p:txBody>
          <a:bodyPr lIns="112000" tIns="112000" rIns="149350" bIns="168000" anchor="t" anchorCtr="0">
            <a:noAutofit/>
          </a:bodyPr>
          <a:lstStyle/>
          <a:p>
            <a:pPr marL="228600" marR="0" lvl="1" indent="-228600" algn="l" rtl="0">
              <a:lnSpc>
                <a:spcPct val="90000"/>
              </a:lnSpc>
              <a:spcBef>
                <a:spcPts val="0"/>
              </a:spcBef>
              <a:spcAft>
                <a:spcPts val="0"/>
              </a:spcAft>
              <a:buClr>
                <a:schemeClr val="dk1"/>
              </a:buClr>
              <a:buSzPct val="100000"/>
              <a:buFont typeface="Calibri"/>
              <a:buChar char="•"/>
            </a:pPr>
            <a:r>
              <a:rPr lang="en-US" sz="2100" b="0" i="0" u="none" strike="noStrike" cap="none">
                <a:solidFill>
                  <a:schemeClr val="dk1"/>
                </a:solidFill>
                <a:latin typeface="Calibri"/>
                <a:ea typeface="Calibri"/>
                <a:cs typeface="Calibri"/>
                <a:sym typeface="Calibri"/>
              </a:rPr>
              <a:t>by serving as a database for bids, enables prosumers to find trade partners without communicating with all potential partners</a:t>
            </a:r>
          </a:p>
        </p:txBody>
      </p:sp>
    </p:spTree>
    <p:extLst>
      <p:ext uri="{BB962C8B-B14F-4D97-AF65-F5344CB8AC3E}">
        <p14:creationId xmlns:p14="http://schemas.microsoft.com/office/powerpoint/2010/main" val="307295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43" y="1117343"/>
            <a:ext cx="8398907" cy="4525963"/>
          </a:xfrm>
        </p:spPr>
        <p:txBody>
          <a:bodyPr>
            <a:noAutofit/>
          </a:bodyPr>
          <a:lstStyle/>
          <a:p>
            <a:r>
              <a:rPr lang="en-US" sz="1600" dirty="0">
                <a:latin typeface="Verdana" charset="0"/>
                <a:ea typeface="Verdana" charset="0"/>
                <a:cs typeface="Verdana" charset="0"/>
              </a:rPr>
              <a:t>We introduce </a:t>
            </a:r>
            <a:r>
              <a:rPr lang="en-US" sz="1600" b="1" dirty="0" err="1">
                <a:latin typeface="Verdana" charset="0"/>
                <a:ea typeface="Verdana" charset="0"/>
                <a:cs typeface="Verdana" charset="0"/>
              </a:rPr>
              <a:t>PETra</a:t>
            </a:r>
            <a:r>
              <a:rPr lang="en-US" sz="1600" dirty="0">
                <a:latin typeface="Verdana" charset="0"/>
                <a:ea typeface="Verdana" charset="0"/>
                <a:cs typeface="Verdana" charset="0"/>
              </a:rPr>
              <a:t>, a blockchain-based solution that enables consumers to trade energy without sacrificing their </a:t>
            </a:r>
            <a:r>
              <a:rPr lang="en-US" sz="1600" b="1" dirty="0">
                <a:latin typeface="Verdana" charset="0"/>
                <a:ea typeface="Verdana" charset="0"/>
                <a:cs typeface="Verdana" charset="0"/>
              </a:rPr>
              <a:t>privacy</a:t>
            </a:r>
            <a:r>
              <a:rPr lang="en-US" sz="1600" dirty="0">
                <a:latin typeface="Verdana" charset="0"/>
                <a:ea typeface="Verdana" charset="0"/>
                <a:cs typeface="Verdana" charset="0"/>
              </a:rPr>
              <a:t> and provides </a:t>
            </a:r>
            <a:r>
              <a:rPr lang="en-US" sz="1600" b="1" dirty="0">
                <a:latin typeface="Verdana" charset="0"/>
                <a:ea typeface="Verdana" charset="0"/>
                <a:cs typeface="Verdana" charset="0"/>
              </a:rPr>
              <a:t>safety</a:t>
            </a:r>
            <a:r>
              <a:rPr lang="en-US" sz="1600" dirty="0">
                <a:latin typeface="Verdana" charset="0"/>
                <a:ea typeface="Verdana" charset="0"/>
                <a:cs typeface="Verdana" charset="0"/>
              </a:rPr>
              <a:t> and </a:t>
            </a:r>
            <a:r>
              <a:rPr lang="en-US" sz="1600" b="1" dirty="0">
                <a:latin typeface="Verdana" charset="0"/>
                <a:ea typeface="Verdana" charset="0"/>
                <a:cs typeface="Verdana" charset="0"/>
              </a:rPr>
              <a:t>security</a:t>
            </a:r>
            <a:r>
              <a:rPr lang="en-US" sz="1600" dirty="0">
                <a:latin typeface="Verdana" charset="0"/>
                <a:ea typeface="Verdana" charset="0"/>
                <a:cs typeface="Verdana" charset="0"/>
              </a:rPr>
              <a:t> for the </a:t>
            </a:r>
            <a:r>
              <a:rPr lang="en-US" sz="1600" dirty="0" smtClean="0">
                <a:latin typeface="Verdana" charset="0"/>
                <a:ea typeface="Verdana" charset="0"/>
                <a:cs typeface="Verdana" charset="0"/>
              </a:rPr>
              <a:t>grid. It provides the following.</a:t>
            </a:r>
            <a:endParaRPr lang="en-US" sz="1600" dirty="0">
              <a:latin typeface="Verdana" charset="0"/>
              <a:ea typeface="Verdana" charset="0"/>
              <a:cs typeface="Verdana" charset="0"/>
            </a:endParaRPr>
          </a:p>
          <a:p>
            <a:endParaRPr lang="en-US" sz="1600" dirty="0" smtClean="0"/>
          </a:p>
          <a:p>
            <a:endParaRPr lang="en-US" sz="1600" dirty="0"/>
          </a:p>
        </p:txBody>
      </p:sp>
      <p:sp>
        <p:nvSpPr>
          <p:cNvPr id="2" name="Title 1"/>
          <p:cNvSpPr>
            <a:spLocks noGrp="1"/>
          </p:cNvSpPr>
          <p:nvPr>
            <p:ph type="title"/>
          </p:nvPr>
        </p:nvSpPr>
        <p:spPr/>
        <p:txBody>
          <a:bodyPr>
            <a:normAutofit fontScale="90000"/>
          </a:bodyPr>
          <a:lstStyle/>
          <a:p>
            <a:r>
              <a:rPr lang="en-US" dirty="0"/>
              <a:t>Petra Trading Platform and Distributed Ledger Architecture</a:t>
            </a:r>
            <a:endParaRPr lang="en-US" dirty="0"/>
          </a:p>
        </p:txBody>
      </p:sp>
      <p:sp>
        <p:nvSpPr>
          <p:cNvPr id="5" name="TextBox 4"/>
          <p:cNvSpPr txBox="1"/>
          <p:nvPr/>
        </p:nvSpPr>
        <p:spPr>
          <a:xfrm>
            <a:off x="35649965" y="17604720"/>
            <a:ext cx="1844040" cy="677108"/>
          </a:xfrm>
          <a:prstGeom prst="rect">
            <a:avLst/>
          </a:prstGeom>
          <a:noFill/>
        </p:spPr>
        <p:txBody>
          <a:bodyPr wrap="square" rtlCol="0">
            <a:spAutoFit/>
          </a:bodyPr>
          <a:lstStyle/>
          <a:p>
            <a:r>
              <a:rPr lang="en-US" sz="3800" dirty="0" err="1" smtClean="0">
                <a:latin typeface="Verdana" charset="0"/>
                <a:ea typeface="Verdana" charset="0"/>
                <a:cs typeface="Verdana" charset="0"/>
              </a:rPr>
              <a:t>PETra</a:t>
            </a:r>
            <a:endParaRPr lang="en-US" sz="3800" dirty="0">
              <a:latin typeface="Verdana" charset="0"/>
              <a:ea typeface="Verdana" charset="0"/>
              <a:cs typeface="Verdana" charset="0"/>
            </a:endParaRPr>
          </a:p>
        </p:txBody>
      </p:sp>
      <p:sp>
        <p:nvSpPr>
          <p:cNvPr id="6" name="Shape 334"/>
          <p:cNvSpPr/>
          <p:nvPr/>
        </p:nvSpPr>
        <p:spPr>
          <a:xfrm>
            <a:off x="457200" y="2455755"/>
            <a:ext cx="2589667" cy="604800"/>
          </a:xfrm>
          <a:prstGeom prst="rect">
            <a:avLst/>
          </a:prstGeom>
          <a:gradFill>
            <a:gsLst>
              <a:gs pos="0">
                <a:srgbClr val="CA9E42"/>
              </a:gs>
              <a:gs pos="100000">
                <a:srgbClr val="FFD99A"/>
              </a:gs>
            </a:gsLst>
            <a:lin ang="16200000" scaled="0"/>
          </a:gradFill>
          <a:ln w="9525" cap="flat" cmpd="sng">
            <a:solidFill>
              <a:srgbClr val="BB9952"/>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7" name="Shape 335"/>
          <p:cNvSpPr txBox="1"/>
          <p:nvPr/>
        </p:nvSpPr>
        <p:spPr>
          <a:xfrm>
            <a:off x="457200" y="2455755"/>
            <a:ext cx="2589667" cy="604800"/>
          </a:xfrm>
          <a:prstGeom prst="rect">
            <a:avLst/>
          </a:prstGeom>
          <a:noFill/>
          <a:ln>
            <a:noFill/>
          </a:ln>
        </p:spPr>
        <p:txBody>
          <a:bodyPr lIns="149350" tIns="85325" rIns="149350" bIns="85325" anchor="ctr" anchorCtr="0">
            <a:noAutofit/>
          </a:bodyPr>
          <a:lstStyle/>
          <a:p>
            <a:pPr lvl="0" algn="ctr">
              <a:lnSpc>
                <a:spcPct val="90000"/>
              </a:lnSpc>
              <a:buClr>
                <a:schemeClr val="dk1"/>
              </a:buClr>
              <a:buSzPct val="25000"/>
            </a:pPr>
            <a:r>
              <a:rPr lang="en-US" sz="2100" dirty="0">
                <a:solidFill>
                  <a:schemeClr val="dk1"/>
                </a:solidFill>
                <a:ea typeface="Calibri"/>
                <a:cs typeface="Calibri"/>
                <a:sym typeface="Calibri"/>
              </a:rPr>
              <a:t>Bid Storage</a:t>
            </a:r>
            <a:endParaRPr lang="en-US" sz="2100" dirty="0">
              <a:solidFill>
                <a:schemeClr val="dk1"/>
              </a:solidFill>
              <a:ea typeface="Calibri"/>
              <a:cs typeface="Calibri"/>
              <a:sym typeface="Calibri"/>
            </a:endParaRPr>
          </a:p>
        </p:txBody>
      </p:sp>
      <p:sp>
        <p:nvSpPr>
          <p:cNvPr id="8" name="Shape 336"/>
          <p:cNvSpPr/>
          <p:nvPr/>
        </p:nvSpPr>
        <p:spPr>
          <a:xfrm>
            <a:off x="457200" y="3060556"/>
            <a:ext cx="2589667" cy="2651669"/>
          </a:xfrm>
          <a:prstGeom prst="rect">
            <a:avLst/>
          </a:prstGeom>
          <a:solidFill>
            <a:srgbClr val="E5DECE">
              <a:alpha val="89411"/>
            </a:srgbClr>
          </a:solidFill>
          <a:ln w="9525" cap="flat" cmpd="sng">
            <a:solidFill>
              <a:srgbClr val="E5DECE">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9" name="Shape 337"/>
          <p:cNvSpPr txBox="1"/>
          <p:nvPr/>
        </p:nvSpPr>
        <p:spPr>
          <a:xfrm>
            <a:off x="457200" y="3060556"/>
            <a:ext cx="2589667" cy="2651669"/>
          </a:xfrm>
          <a:prstGeom prst="rect">
            <a:avLst/>
          </a:prstGeom>
          <a:noFill/>
          <a:ln>
            <a:noFill/>
          </a:ln>
        </p:spPr>
        <p:txBody>
          <a:bodyPr lIns="112000" tIns="112000" rIns="149350" bIns="168000" anchor="t" anchorCtr="0">
            <a:noAutofit/>
          </a:bodyPr>
          <a:lstStyle/>
          <a:p>
            <a:pPr marL="228600" marR="0" lvl="1" indent="-228600" algn="l" rtl="0">
              <a:lnSpc>
                <a:spcPct val="90000"/>
              </a:lnSpc>
              <a:spcBef>
                <a:spcPts val="0"/>
              </a:spcBef>
              <a:spcAft>
                <a:spcPts val="0"/>
              </a:spcAft>
              <a:buClr>
                <a:schemeClr val="dk1"/>
              </a:buClr>
              <a:buSzPct val="100000"/>
              <a:buFont typeface="Calibri"/>
              <a:buChar char="•"/>
            </a:pPr>
            <a:r>
              <a:rPr lang="en-US" sz="2100" b="0" i="0" u="none" strike="noStrike" cap="none">
                <a:solidFill>
                  <a:schemeClr val="dk1"/>
                </a:solidFill>
                <a:latin typeface="Calibri"/>
                <a:ea typeface="Calibri"/>
                <a:cs typeface="Calibri"/>
                <a:sym typeface="Calibri"/>
              </a:rPr>
              <a:t>by serving as a database for bids, enables prosumers to find trade partners without communicating with all potential partners</a:t>
            </a:r>
          </a:p>
        </p:txBody>
      </p:sp>
      <p:sp>
        <p:nvSpPr>
          <p:cNvPr id="10" name="Shape 330"/>
          <p:cNvSpPr/>
          <p:nvPr/>
        </p:nvSpPr>
        <p:spPr>
          <a:xfrm>
            <a:off x="3399522" y="2455755"/>
            <a:ext cx="2589667" cy="604800"/>
          </a:xfrm>
          <a:prstGeom prst="rect">
            <a:avLst/>
          </a:prstGeom>
          <a:gradFill>
            <a:gsLst>
              <a:gs pos="0">
                <a:srgbClr val="D03F3B"/>
              </a:gs>
              <a:gs pos="100000">
                <a:srgbClr val="FF9995"/>
              </a:gs>
            </a:gsLst>
            <a:lin ang="16200000" scaled="0"/>
          </a:gradFill>
          <a:ln w="9525" cap="flat" cmpd="sng">
            <a:solidFill>
              <a:srgbClr val="BF504D"/>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11" name="Shape 331"/>
          <p:cNvSpPr txBox="1"/>
          <p:nvPr/>
        </p:nvSpPr>
        <p:spPr>
          <a:xfrm>
            <a:off x="3399522" y="2455755"/>
            <a:ext cx="2589667" cy="604800"/>
          </a:xfrm>
          <a:prstGeom prst="rect">
            <a:avLst/>
          </a:prstGeom>
          <a:noFill/>
          <a:ln>
            <a:noFill/>
          </a:ln>
        </p:spPr>
        <p:txBody>
          <a:bodyPr lIns="149350" tIns="85325" rIns="149350" bIns="8532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100" dirty="0">
                <a:solidFill>
                  <a:schemeClr val="dk1"/>
                </a:solidFill>
                <a:latin typeface="Calibri"/>
                <a:ea typeface="Calibri"/>
                <a:cs typeface="Calibri"/>
                <a:sym typeface="Calibri"/>
              </a:rPr>
              <a:t>Distributed Ledger</a:t>
            </a:r>
          </a:p>
        </p:txBody>
      </p:sp>
      <p:sp>
        <p:nvSpPr>
          <p:cNvPr id="12" name="Shape 332"/>
          <p:cNvSpPr/>
          <p:nvPr/>
        </p:nvSpPr>
        <p:spPr>
          <a:xfrm>
            <a:off x="3399522" y="3060556"/>
            <a:ext cx="2589667" cy="2651669"/>
          </a:xfrm>
          <a:prstGeom prst="rect">
            <a:avLst/>
          </a:prstGeom>
          <a:solidFill>
            <a:srgbClr val="E7CFCF">
              <a:alpha val="89411"/>
            </a:srgbClr>
          </a:solidFill>
          <a:ln w="9525" cap="flat" cmpd="sng">
            <a:solidFill>
              <a:srgbClr val="E7CFCF">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13" name="Shape 333"/>
          <p:cNvSpPr txBox="1"/>
          <p:nvPr/>
        </p:nvSpPr>
        <p:spPr>
          <a:xfrm>
            <a:off x="3399522" y="3060556"/>
            <a:ext cx="2589667" cy="2651669"/>
          </a:xfrm>
          <a:prstGeom prst="rect">
            <a:avLst/>
          </a:prstGeom>
          <a:noFill/>
          <a:ln>
            <a:noFill/>
          </a:ln>
        </p:spPr>
        <p:txBody>
          <a:bodyPr lIns="112000" tIns="112000" rIns="149350" bIns="168000" anchor="t" anchorCtr="0">
            <a:noAutofit/>
          </a:bodyPr>
          <a:lstStyle/>
          <a:p>
            <a:pPr marL="228600" marR="0" lvl="1" indent="-228600" algn="l" rtl="0">
              <a:lnSpc>
                <a:spcPct val="90000"/>
              </a:lnSpc>
              <a:spcBef>
                <a:spcPts val="0"/>
              </a:spcBef>
              <a:spcAft>
                <a:spcPts val="0"/>
              </a:spcAft>
              <a:buClr>
                <a:schemeClr val="dk1"/>
              </a:buClr>
              <a:buSzPct val="100000"/>
              <a:buFont typeface="Calibri"/>
              <a:buChar char="•"/>
            </a:pPr>
            <a:r>
              <a:rPr lang="en-US" sz="2100" b="0" i="0" u="none" strike="noStrike" cap="none" dirty="0">
                <a:solidFill>
                  <a:schemeClr val="dk1"/>
                </a:solidFill>
                <a:latin typeface="Calibri"/>
                <a:ea typeface="Calibri"/>
                <a:cs typeface="Calibri"/>
                <a:sym typeface="Calibri"/>
              </a:rPr>
              <a:t>stores transactions that specify energy trades, record energy production &amp; consumption, </a:t>
            </a:r>
            <a:r>
              <a:rPr lang="en-US" sz="2100" b="0" i="0" u="none" strike="noStrike" cap="none" dirty="0" smtClean="0">
                <a:solidFill>
                  <a:schemeClr val="dk1"/>
                </a:solidFill>
                <a:latin typeface="Calibri"/>
                <a:ea typeface="Calibri"/>
                <a:cs typeface="Calibri"/>
                <a:sym typeface="Calibri"/>
              </a:rPr>
              <a:t>financial records &amp; regulatory </a:t>
            </a:r>
            <a:r>
              <a:rPr lang="en-US" sz="2100" b="0" i="0" u="none" strike="noStrike" cap="none" dirty="0">
                <a:solidFill>
                  <a:schemeClr val="dk1"/>
                </a:solidFill>
                <a:latin typeface="Calibri"/>
                <a:ea typeface="Calibri"/>
                <a:cs typeface="Calibri"/>
                <a:sym typeface="Calibri"/>
              </a:rPr>
              <a:t>policies for the microgrid</a:t>
            </a:r>
          </a:p>
        </p:txBody>
      </p:sp>
    </p:spTree>
    <p:extLst>
      <p:ext uri="{BB962C8B-B14F-4D97-AF65-F5344CB8AC3E}">
        <p14:creationId xmlns:p14="http://schemas.microsoft.com/office/powerpoint/2010/main" val="214539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43" y="1117343"/>
            <a:ext cx="8398907" cy="4525963"/>
          </a:xfrm>
        </p:spPr>
        <p:txBody>
          <a:bodyPr>
            <a:noAutofit/>
          </a:bodyPr>
          <a:lstStyle/>
          <a:p>
            <a:r>
              <a:rPr lang="en-US" sz="1600" dirty="0">
                <a:latin typeface="Verdana" charset="0"/>
                <a:ea typeface="Verdana" charset="0"/>
                <a:cs typeface="Verdana" charset="0"/>
              </a:rPr>
              <a:t>We introduce </a:t>
            </a:r>
            <a:r>
              <a:rPr lang="en-US" sz="1600" b="1" dirty="0" err="1">
                <a:latin typeface="Verdana" charset="0"/>
                <a:ea typeface="Verdana" charset="0"/>
                <a:cs typeface="Verdana" charset="0"/>
              </a:rPr>
              <a:t>PETra</a:t>
            </a:r>
            <a:r>
              <a:rPr lang="en-US" sz="1600" dirty="0">
                <a:latin typeface="Verdana" charset="0"/>
                <a:ea typeface="Verdana" charset="0"/>
                <a:cs typeface="Verdana" charset="0"/>
              </a:rPr>
              <a:t>, a blockchain-based solution that enables consumers to trade energy without sacrificing their </a:t>
            </a:r>
            <a:r>
              <a:rPr lang="en-US" sz="1600" b="1" dirty="0">
                <a:latin typeface="Verdana" charset="0"/>
                <a:ea typeface="Verdana" charset="0"/>
                <a:cs typeface="Verdana" charset="0"/>
              </a:rPr>
              <a:t>privacy</a:t>
            </a:r>
            <a:r>
              <a:rPr lang="en-US" sz="1600" dirty="0">
                <a:latin typeface="Verdana" charset="0"/>
                <a:ea typeface="Verdana" charset="0"/>
                <a:cs typeface="Verdana" charset="0"/>
              </a:rPr>
              <a:t> and provides </a:t>
            </a:r>
            <a:r>
              <a:rPr lang="en-US" sz="1600" b="1" dirty="0">
                <a:latin typeface="Verdana" charset="0"/>
                <a:ea typeface="Verdana" charset="0"/>
                <a:cs typeface="Verdana" charset="0"/>
              </a:rPr>
              <a:t>safety</a:t>
            </a:r>
            <a:r>
              <a:rPr lang="en-US" sz="1600" dirty="0">
                <a:latin typeface="Verdana" charset="0"/>
                <a:ea typeface="Verdana" charset="0"/>
                <a:cs typeface="Verdana" charset="0"/>
              </a:rPr>
              <a:t> and </a:t>
            </a:r>
            <a:r>
              <a:rPr lang="en-US" sz="1600" b="1" dirty="0">
                <a:latin typeface="Verdana" charset="0"/>
                <a:ea typeface="Verdana" charset="0"/>
                <a:cs typeface="Verdana" charset="0"/>
              </a:rPr>
              <a:t>security</a:t>
            </a:r>
            <a:r>
              <a:rPr lang="en-US" sz="1600" dirty="0">
                <a:latin typeface="Verdana" charset="0"/>
                <a:ea typeface="Verdana" charset="0"/>
                <a:cs typeface="Verdana" charset="0"/>
              </a:rPr>
              <a:t> for the </a:t>
            </a:r>
            <a:r>
              <a:rPr lang="en-US" sz="1600" dirty="0" smtClean="0">
                <a:latin typeface="Verdana" charset="0"/>
                <a:ea typeface="Verdana" charset="0"/>
                <a:cs typeface="Verdana" charset="0"/>
              </a:rPr>
              <a:t>grid. It provides the following.</a:t>
            </a:r>
            <a:endParaRPr lang="en-US" sz="1600" dirty="0">
              <a:latin typeface="Verdana" charset="0"/>
              <a:ea typeface="Verdana" charset="0"/>
              <a:cs typeface="Verdana" charset="0"/>
            </a:endParaRPr>
          </a:p>
          <a:p>
            <a:endParaRPr lang="en-US" sz="1600" dirty="0" smtClean="0"/>
          </a:p>
          <a:p>
            <a:endParaRPr lang="en-US" sz="1600" dirty="0"/>
          </a:p>
        </p:txBody>
      </p:sp>
      <p:sp>
        <p:nvSpPr>
          <p:cNvPr id="2" name="Title 1"/>
          <p:cNvSpPr>
            <a:spLocks noGrp="1"/>
          </p:cNvSpPr>
          <p:nvPr>
            <p:ph type="title"/>
          </p:nvPr>
        </p:nvSpPr>
        <p:spPr/>
        <p:txBody>
          <a:bodyPr>
            <a:normAutofit fontScale="90000"/>
          </a:bodyPr>
          <a:lstStyle/>
          <a:p>
            <a:r>
              <a:rPr lang="en-US" dirty="0"/>
              <a:t>Petra Trading Platform and Distributed Ledger Architecture</a:t>
            </a:r>
            <a:endParaRPr lang="en-US" dirty="0"/>
          </a:p>
        </p:txBody>
      </p:sp>
      <p:sp>
        <p:nvSpPr>
          <p:cNvPr id="5" name="TextBox 4"/>
          <p:cNvSpPr txBox="1"/>
          <p:nvPr/>
        </p:nvSpPr>
        <p:spPr>
          <a:xfrm>
            <a:off x="35649965" y="17604720"/>
            <a:ext cx="1844040" cy="677108"/>
          </a:xfrm>
          <a:prstGeom prst="rect">
            <a:avLst/>
          </a:prstGeom>
          <a:noFill/>
        </p:spPr>
        <p:txBody>
          <a:bodyPr wrap="square" rtlCol="0">
            <a:spAutoFit/>
          </a:bodyPr>
          <a:lstStyle/>
          <a:p>
            <a:r>
              <a:rPr lang="en-US" sz="3800" dirty="0" err="1" smtClean="0">
                <a:latin typeface="Verdana" charset="0"/>
                <a:ea typeface="Verdana" charset="0"/>
                <a:cs typeface="Verdana" charset="0"/>
              </a:rPr>
              <a:t>PETra</a:t>
            </a:r>
            <a:endParaRPr lang="en-US" sz="3800" dirty="0">
              <a:latin typeface="Verdana" charset="0"/>
              <a:ea typeface="Verdana" charset="0"/>
              <a:cs typeface="Verdana" charset="0"/>
            </a:endParaRPr>
          </a:p>
        </p:txBody>
      </p:sp>
      <p:sp>
        <p:nvSpPr>
          <p:cNvPr id="6" name="Shape 334"/>
          <p:cNvSpPr/>
          <p:nvPr/>
        </p:nvSpPr>
        <p:spPr>
          <a:xfrm>
            <a:off x="457200" y="2455755"/>
            <a:ext cx="2589667" cy="604800"/>
          </a:xfrm>
          <a:prstGeom prst="rect">
            <a:avLst/>
          </a:prstGeom>
          <a:gradFill>
            <a:gsLst>
              <a:gs pos="0">
                <a:srgbClr val="CA9E42"/>
              </a:gs>
              <a:gs pos="100000">
                <a:srgbClr val="FFD99A"/>
              </a:gs>
            </a:gsLst>
            <a:lin ang="16200000" scaled="0"/>
          </a:gradFill>
          <a:ln w="9525" cap="flat" cmpd="sng">
            <a:solidFill>
              <a:srgbClr val="BB9952"/>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7" name="Shape 335"/>
          <p:cNvSpPr txBox="1"/>
          <p:nvPr/>
        </p:nvSpPr>
        <p:spPr>
          <a:xfrm>
            <a:off x="457200" y="2455755"/>
            <a:ext cx="2589667" cy="604800"/>
          </a:xfrm>
          <a:prstGeom prst="rect">
            <a:avLst/>
          </a:prstGeom>
          <a:noFill/>
          <a:ln>
            <a:noFill/>
          </a:ln>
        </p:spPr>
        <p:txBody>
          <a:bodyPr lIns="149350" tIns="85325" rIns="149350" bIns="85325" anchor="ctr" anchorCtr="0">
            <a:noAutofit/>
          </a:bodyPr>
          <a:lstStyle/>
          <a:p>
            <a:pPr lvl="0" algn="ctr">
              <a:lnSpc>
                <a:spcPct val="90000"/>
              </a:lnSpc>
              <a:buClr>
                <a:schemeClr val="dk1"/>
              </a:buClr>
              <a:buSzPct val="25000"/>
            </a:pPr>
            <a:r>
              <a:rPr lang="en-US" sz="2100" dirty="0">
                <a:solidFill>
                  <a:schemeClr val="dk1"/>
                </a:solidFill>
                <a:ea typeface="Calibri"/>
                <a:cs typeface="Calibri"/>
                <a:sym typeface="Calibri"/>
              </a:rPr>
              <a:t>Bid Storage</a:t>
            </a:r>
            <a:endParaRPr lang="en-US" sz="2100" dirty="0">
              <a:solidFill>
                <a:schemeClr val="dk1"/>
              </a:solidFill>
              <a:ea typeface="Calibri"/>
              <a:cs typeface="Calibri"/>
              <a:sym typeface="Calibri"/>
            </a:endParaRPr>
          </a:p>
        </p:txBody>
      </p:sp>
      <p:sp>
        <p:nvSpPr>
          <p:cNvPr id="8" name="Shape 336"/>
          <p:cNvSpPr/>
          <p:nvPr/>
        </p:nvSpPr>
        <p:spPr>
          <a:xfrm>
            <a:off x="457200" y="3060556"/>
            <a:ext cx="2589667" cy="2651669"/>
          </a:xfrm>
          <a:prstGeom prst="rect">
            <a:avLst/>
          </a:prstGeom>
          <a:solidFill>
            <a:srgbClr val="E5DECE">
              <a:alpha val="89411"/>
            </a:srgbClr>
          </a:solidFill>
          <a:ln w="9525" cap="flat" cmpd="sng">
            <a:solidFill>
              <a:srgbClr val="E5DECE">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9" name="Shape 337"/>
          <p:cNvSpPr txBox="1"/>
          <p:nvPr/>
        </p:nvSpPr>
        <p:spPr>
          <a:xfrm>
            <a:off x="457200" y="3060556"/>
            <a:ext cx="2589667" cy="2651669"/>
          </a:xfrm>
          <a:prstGeom prst="rect">
            <a:avLst/>
          </a:prstGeom>
          <a:noFill/>
          <a:ln>
            <a:noFill/>
          </a:ln>
        </p:spPr>
        <p:txBody>
          <a:bodyPr lIns="112000" tIns="112000" rIns="149350" bIns="168000" anchor="t" anchorCtr="0">
            <a:noAutofit/>
          </a:bodyPr>
          <a:lstStyle/>
          <a:p>
            <a:pPr marL="228600" marR="0" lvl="1" indent="-228600" algn="l" rtl="0">
              <a:lnSpc>
                <a:spcPct val="90000"/>
              </a:lnSpc>
              <a:spcBef>
                <a:spcPts val="0"/>
              </a:spcBef>
              <a:spcAft>
                <a:spcPts val="0"/>
              </a:spcAft>
              <a:buClr>
                <a:schemeClr val="dk1"/>
              </a:buClr>
              <a:buSzPct val="100000"/>
              <a:buFont typeface="Calibri"/>
              <a:buChar char="•"/>
            </a:pPr>
            <a:r>
              <a:rPr lang="en-US" sz="2100" b="0" i="0" u="none" strike="noStrike" cap="none">
                <a:solidFill>
                  <a:schemeClr val="dk1"/>
                </a:solidFill>
                <a:latin typeface="Calibri"/>
                <a:ea typeface="Calibri"/>
                <a:cs typeface="Calibri"/>
                <a:sym typeface="Calibri"/>
              </a:rPr>
              <a:t>by serving as a database for bids, enables prosumers to find trade partners without communicating with all potential partners</a:t>
            </a:r>
          </a:p>
        </p:txBody>
      </p:sp>
      <p:sp>
        <p:nvSpPr>
          <p:cNvPr id="16" name="Shape 338"/>
          <p:cNvSpPr/>
          <p:nvPr/>
        </p:nvSpPr>
        <p:spPr>
          <a:xfrm>
            <a:off x="6444547" y="2455755"/>
            <a:ext cx="2589667" cy="604800"/>
          </a:xfrm>
          <a:prstGeom prst="rect">
            <a:avLst/>
          </a:prstGeom>
          <a:gradFill>
            <a:gsLst>
              <a:gs pos="0">
                <a:srgbClr val="9DC749"/>
              </a:gs>
              <a:gs pos="100000">
                <a:srgbClr val="D9FF9D"/>
              </a:gs>
            </a:gsLst>
            <a:lin ang="16200000" scaled="0"/>
          </a:gradFill>
          <a:ln w="9525" cap="flat" cmpd="sng">
            <a:solidFill>
              <a:srgbClr val="99B958"/>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17" name="Shape 339"/>
          <p:cNvSpPr txBox="1"/>
          <p:nvPr/>
        </p:nvSpPr>
        <p:spPr>
          <a:xfrm>
            <a:off x="6444547" y="2455755"/>
            <a:ext cx="2589667" cy="604800"/>
          </a:xfrm>
          <a:prstGeom prst="rect">
            <a:avLst/>
          </a:prstGeom>
          <a:noFill/>
          <a:ln>
            <a:noFill/>
          </a:ln>
        </p:spPr>
        <p:txBody>
          <a:bodyPr lIns="149350" tIns="85325" rIns="149350" bIns="8532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100" dirty="0" smtClean="0">
                <a:solidFill>
                  <a:schemeClr val="dk1"/>
                </a:solidFill>
                <a:latin typeface="Calibri"/>
                <a:ea typeface="Calibri"/>
                <a:cs typeface="Calibri"/>
                <a:sym typeface="Calibri"/>
              </a:rPr>
              <a:t>Controller (Future)</a:t>
            </a:r>
            <a:endParaRPr lang="en-US" sz="2100" dirty="0">
              <a:solidFill>
                <a:schemeClr val="dk1"/>
              </a:solidFill>
              <a:latin typeface="Calibri"/>
              <a:ea typeface="Calibri"/>
              <a:cs typeface="Calibri"/>
              <a:sym typeface="Calibri"/>
            </a:endParaRPr>
          </a:p>
        </p:txBody>
      </p:sp>
      <p:sp>
        <p:nvSpPr>
          <p:cNvPr id="18" name="Shape 340"/>
          <p:cNvSpPr/>
          <p:nvPr/>
        </p:nvSpPr>
        <p:spPr>
          <a:xfrm>
            <a:off x="6444547" y="3060556"/>
            <a:ext cx="2589667" cy="2651669"/>
          </a:xfrm>
          <a:prstGeom prst="rect">
            <a:avLst/>
          </a:prstGeom>
          <a:solidFill>
            <a:srgbClr val="DCE4CF">
              <a:alpha val="89411"/>
            </a:srgbClr>
          </a:solidFill>
          <a:ln w="9525" cap="flat" cmpd="sng">
            <a:solidFill>
              <a:srgbClr val="DCE4CF">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19" name="Shape 341"/>
          <p:cNvSpPr txBox="1"/>
          <p:nvPr/>
        </p:nvSpPr>
        <p:spPr>
          <a:xfrm>
            <a:off x="6444547" y="3060556"/>
            <a:ext cx="2589667" cy="2651669"/>
          </a:xfrm>
          <a:prstGeom prst="rect">
            <a:avLst/>
          </a:prstGeom>
          <a:noFill/>
          <a:ln>
            <a:noFill/>
          </a:ln>
        </p:spPr>
        <p:txBody>
          <a:bodyPr lIns="112000" tIns="112000" rIns="149350" bIns="168000" anchor="t" anchorCtr="0">
            <a:noAutofit/>
          </a:bodyPr>
          <a:lstStyle/>
          <a:p>
            <a:pPr marL="228600" marR="0" lvl="1" indent="-228600" algn="l" rtl="0">
              <a:lnSpc>
                <a:spcPct val="90000"/>
              </a:lnSpc>
              <a:spcBef>
                <a:spcPts val="0"/>
              </a:spcBef>
              <a:spcAft>
                <a:spcPts val="0"/>
              </a:spcAft>
              <a:buClr>
                <a:schemeClr val="dk1"/>
              </a:buClr>
              <a:buSzPct val="100000"/>
              <a:buFont typeface="Calibri"/>
              <a:buChar char="•"/>
            </a:pPr>
            <a:r>
              <a:rPr lang="en-US" sz="2100" b="0" i="0" u="none" strike="noStrike" cap="none" dirty="0" smtClean="0">
                <a:solidFill>
                  <a:schemeClr val="dk1"/>
                </a:solidFill>
                <a:latin typeface="Calibri"/>
                <a:ea typeface="Calibri"/>
                <a:cs typeface="Calibri"/>
                <a:sym typeface="Calibri"/>
              </a:rPr>
              <a:t>Stabilizes </a:t>
            </a:r>
            <a:r>
              <a:rPr lang="en-US" sz="2100" b="0" i="0" u="none" strike="noStrike" cap="none" dirty="0">
                <a:solidFill>
                  <a:schemeClr val="dk1"/>
                </a:solidFill>
                <a:latin typeface="Calibri"/>
                <a:ea typeface="Calibri"/>
                <a:cs typeface="Calibri"/>
                <a:sym typeface="Calibri"/>
              </a:rPr>
              <a:t>load within the microgrid &amp; controls it based on the load in the rest of the grid</a:t>
            </a:r>
          </a:p>
        </p:txBody>
      </p:sp>
      <p:sp>
        <p:nvSpPr>
          <p:cNvPr id="20" name="Shape 330"/>
          <p:cNvSpPr/>
          <p:nvPr/>
        </p:nvSpPr>
        <p:spPr>
          <a:xfrm>
            <a:off x="3399522" y="2455755"/>
            <a:ext cx="2589667" cy="604800"/>
          </a:xfrm>
          <a:prstGeom prst="rect">
            <a:avLst/>
          </a:prstGeom>
          <a:gradFill>
            <a:gsLst>
              <a:gs pos="0">
                <a:srgbClr val="D03F3B"/>
              </a:gs>
              <a:gs pos="100000">
                <a:srgbClr val="FF9995"/>
              </a:gs>
            </a:gsLst>
            <a:lin ang="16200000" scaled="0"/>
          </a:gradFill>
          <a:ln w="9525" cap="flat" cmpd="sng">
            <a:solidFill>
              <a:srgbClr val="BF504D"/>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21" name="Shape 331"/>
          <p:cNvSpPr txBox="1"/>
          <p:nvPr/>
        </p:nvSpPr>
        <p:spPr>
          <a:xfrm>
            <a:off x="3399522" y="2455755"/>
            <a:ext cx="2589667" cy="604800"/>
          </a:xfrm>
          <a:prstGeom prst="rect">
            <a:avLst/>
          </a:prstGeom>
          <a:noFill/>
          <a:ln>
            <a:noFill/>
          </a:ln>
        </p:spPr>
        <p:txBody>
          <a:bodyPr lIns="149350" tIns="85325" rIns="149350" bIns="8532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100" dirty="0">
                <a:solidFill>
                  <a:schemeClr val="dk1"/>
                </a:solidFill>
                <a:latin typeface="Calibri"/>
                <a:ea typeface="Calibri"/>
                <a:cs typeface="Calibri"/>
                <a:sym typeface="Calibri"/>
              </a:rPr>
              <a:t>Distributed Ledger</a:t>
            </a:r>
          </a:p>
        </p:txBody>
      </p:sp>
      <p:sp>
        <p:nvSpPr>
          <p:cNvPr id="22" name="Shape 332"/>
          <p:cNvSpPr/>
          <p:nvPr/>
        </p:nvSpPr>
        <p:spPr>
          <a:xfrm>
            <a:off x="3399522" y="3060556"/>
            <a:ext cx="2589667" cy="2651669"/>
          </a:xfrm>
          <a:prstGeom prst="rect">
            <a:avLst/>
          </a:prstGeom>
          <a:solidFill>
            <a:srgbClr val="E7CFCF">
              <a:alpha val="89411"/>
            </a:srgbClr>
          </a:solidFill>
          <a:ln w="9525" cap="flat" cmpd="sng">
            <a:solidFill>
              <a:srgbClr val="E7CFCF">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23" name="Shape 333"/>
          <p:cNvSpPr txBox="1"/>
          <p:nvPr/>
        </p:nvSpPr>
        <p:spPr>
          <a:xfrm>
            <a:off x="3399522" y="3060556"/>
            <a:ext cx="2589667" cy="2651669"/>
          </a:xfrm>
          <a:prstGeom prst="rect">
            <a:avLst/>
          </a:prstGeom>
          <a:noFill/>
          <a:ln>
            <a:noFill/>
          </a:ln>
        </p:spPr>
        <p:txBody>
          <a:bodyPr lIns="112000" tIns="112000" rIns="149350" bIns="168000" anchor="t" anchorCtr="0">
            <a:noAutofit/>
          </a:bodyPr>
          <a:lstStyle/>
          <a:p>
            <a:pPr marL="228600" marR="0" lvl="1" indent="-228600" algn="l" rtl="0">
              <a:lnSpc>
                <a:spcPct val="90000"/>
              </a:lnSpc>
              <a:spcBef>
                <a:spcPts val="0"/>
              </a:spcBef>
              <a:spcAft>
                <a:spcPts val="0"/>
              </a:spcAft>
              <a:buClr>
                <a:schemeClr val="dk1"/>
              </a:buClr>
              <a:buSzPct val="100000"/>
              <a:buFont typeface="Calibri"/>
              <a:buChar char="•"/>
            </a:pPr>
            <a:r>
              <a:rPr lang="en-US" sz="2100" b="0" i="0" u="none" strike="noStrike" cap="none" dirty="0">
                <a:solidFill>
                  <a:schemeClr val="dk1"/>
                </a:solidFill>
                <a:latin typeface="Calibri"/>
                <a:ea typeface="Calibri"/>
                <a:cs typeface="Calibri"/>
                <a:sym typeface="Calibri"/>
              </a:rPr>
              <a:t>stores transactions that specify energy trades, record energy production &amp; consumption, </a:t>
            </a:r>
            <a:r>
              <a:rPr lang="en-US" sz="2100" b="0" i="0" u="none" strike="noStrike" cap="none" dirty="0" smtClean="0">
                <a:solidFill>
                  <a:schemeClr val="dk1"/>
                </a:solidFill>
                <a:latin typeface="Calibri"/>
                <a:ea typeface="Calibri"/>
                <a:cs typeface="Calibri"/>
                <a:sym typeface="Calibri"/>
              </a:rPr>
              <a:t>financial records &amp; regulatory </a:t>
            </a:r>
            <a:r>
              <a:rPr lang="en-US" sz="2100" b="0" i="0" u="none" strike="noStrike" cap="none" dirty="0">
                <a:solidFill>
                  <a:schemeClr val="dk1"/>
                </a:solidFill>
                <a:latin typeface="Calibri"/>
                <a:ea typeface="Calibri"/>
                <a:cs typeface="Calibri"/>
                <a:sym typeface="Calibri"/>
              </a:rPr>
              <a:t>policies for the microgrid</a:t>
            </a:r>
          </a:p>
        </p:txBody>
      </p:sp>
    </p:spTree>
    <p:extLst>
      <p:ext uri="{BB962C8B-B14F-4D97-AF65-F5344CB8AC3E}">
        <p14:creationId xmlns:p14="http://schemas.microsoft.com/office/powerpoint/2010/main" val="71362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43" y="1117343"/>
            <a:ext cx="8398907" cy="4525963"/>
          </a:xfrm>
        </p:spPr>
        <p:txBody>
          <a:bodyPr>
            <a:noAutofit/>
          </a:bodyPr>
          <a:lstStyle/>
          <a:p>
            <a:r>
              <a:rPr lang="en-US" sz="1600" dirty="0">
                <a:latin typeface="Verdana" charset="0"/>
                <a:ea typeface="Verdana" charset="0"/>
                <a:cs typeface="Verdana" charset="0"/>
              </a:rPr>
              <a:t>We introduce </a:t>
            </a:r>
            <a:r>
              <a:rPr lang="en-US" sz="1600" b="1" dirty="0" err="1">
                <a:latin typeface="Verdana" charset="0"/>
                <a:ea typeface="Verdana" charset="0"/>
                <a:cs typeface="Verdana" charset="0"/>
              </a:rPr>
              <a:t>PETra</a:t>
            </a:r>
            <a:r>
              <a:rPr lang="en-US" sz="1600" dirty="0">
                <a:latin typeface="Verdana" charset="0"/>
                <a:ea typeface="Verdana" charset="0"/>
                <a:cs typeface="Verdana" charset="0"/>
              </a:rPr>
              <a:t>, a blockchain-based solution that enables consumers to trade energy without sacrificing their </a:t>
            </a:r>
            <a:r>
              <a:rPr lang="en-US" sz="1600" b="1" dirty="0">
                <a:latin typeface="Verdana" charset="0"/>
                <a:ea typeface="Verdana" charset="0"/>
                <a:cs typeface="Verdana" charset="0"/>
              </a:rPr>
              <a:t>privacy</a:t>
            </a:r>
            <a:r>
              <a:rPr lang="en-US" sz="1600" dirty="0">
                <a:latin typeface="Verdana" charset="0"/>
                <a:ea typeface="Verdana" charset="0"/>
                <a:cs typeface="Verdana" charset="0"/>
              </a:rPr>
              <a:t> and provides </a:t>
            </a:r>
            <a:r>
              <a:rPr lang="en-US" sz="1600" b="1" dirty="0">
                <a:latin typeface="Verdana" charset="0"/>
                <a:ea typeface="Verdana" charset="0"/>
                <a:cs typeface="Verdana" charset="0"/>
              </a:rPr>
              <a:t>safety</a:t>
            </a:r>
            <a:r>
              <a:rPr lang="en-US" sz="1600" dirty="0">
                <a:latin typeface="Verdana" charset="0"/>
                <a:ea typeface="Verdana" charset="0"/>
                <a:cs typeface="Verdana" charset="0"/>
              </a:rPr>
              <a:t> and </a:t>
            </a:r>
            <a:r>
              <a:rPr lang="en-US" sz="1600" b="1" dirty="0">
                <a:latin typeface="Verdana" charset="0"/>
                <a:ea typeface="Verdana" charset="0"/>
                <a:cs typeface="Verdana" charset="0"/>
              </a:rPr>
              <a:t>security</a:t>
            </a:r>
            <a:r>
              <a:rPr lang="en-US" sz="1600" dirty="0">
                <a:latin typeface="Verdana" charset="0"/>
                <a:ea typeface="Verdana" charset="0"/>
                <a:cs typeface="Verdana" charset="0"/>
              </a:rPr>
              <a:t> for the </a:t>
            </a:r>
            <a:r>
              <a:rPr lang="en-US" sz="1600" dirty="0" smtClean="0">
                <a:latin typeface="Verdana" charset="0"/>
                <a:ea typeface="Verdana" charset="0"/>
                <a:cs typeface="Verdana" charset="0"/>
              </a:rPr>
              <a:t>grid. It provides the following.</a:t>
            </a:r>
            <a:endParaRPr lang="en-US" sz="1600" dirty="0">
              <a:latin typeface="Verdana" charset="0"/>
              <a:ea typeface="Verdana" charset="0"/>
              <a:cs typeface="Verdana" charset="0"/>
            </a:endParaRPr>
          </a:p>
          <a:p>
            <a:endParaRPr lang="en-US" sz="1600" dirty="0" smtClean="0"/>
          </a:p>
          <a:p>
            <a:endParaRPr lang="en-US" sz="1600" dirty="0"/>
          </a:p>
        </p:txBody>
      </p:sp>
      <p:sp>
        <p:nvSpPr>
          <p:cNvPr id="2" name="Title 1"/>
          <p:cNvSpPr>
            <a:spLocks noGrp="1"/>
          </p:cNvSpPr>
          <p:nvPr>
            <p:ph type="title"/>
          </p:nvPr>
        </p:nvSpPr>
        <p:spPr/>
        <p:txBody>
          <a:bodyPr>
            <a:normAutofit fontScale="90000"/>
          </a:bodyPr>
          <a:lstStyle/>
          <a:p>
            <a:r>
              <a:rPr lang="en-US" dirty="0"/>
              <a:t>Petra Trading Platform and Distributed Ledger Architecture</a:t>
            </a:r>
            <a:endParaRPr lang="en-US" dirty="0"/>
          </a:p>
        </p:txBody>
      </p:sp>
      <p:sp>
        <p:nvSpPr>
          <p:cNvPr id="5" name="TextBox 4"/>
          <p:cNvSpPr txBox="1"/>
          <p:nvPr/>
        </p:nvSpPr>
        <p:spPr>
          <a:xfrm>
            <a:off x="35649965" y="17604720"/>
            <a:ext cx="1844040" cy="677108"/>
          </a:xfrm>
          <a:prstGeom prst="rect">
            <a:avLst/>
          </a:prstGeom>
          <a:noFill/>
        </p:spPr>
        <p:txBody>
          <a:bodyPr wrap="square" rtlCol="0">
            <a:spAutoFit/>
          </a:bodyPr>
          <a:lstStyle/>
          <a:p>
            <a:r>
              <a:rPr lang="en-US" sz="3800" dirty="0" err="1" smtClean="0">
                <a:latin typeface="Verdana" charset="0"/>
                <a:ea typeface="Verdana" charset="0"/>
                <a:cs typeface="Verdana" charset="0"/>
              </a:rPr>
              <a:t>PETra</a:t>
            </a:r>
            <a:endParaRPr lang="en-US" sz="3800" dirty="0">
              <a:latin typeface="Verdana" charset="0"/>
              <a:ea typeface="Verdana" charset="0"/>
              <a:cs typeface="Verdana" charset="0"/>
            </a:endParaRPr>
          </a:p>
        </p:txBody>
      </p:sp>
      <p:sp>
        <p:nvSpPr>
          <p:cNvPr id="6" name="Shape 334"/>
          <p:cNvSpPr/>
          <p:nvPr/>
        </p:nvSpPr>
        <p:spPr>
          <a:xfrm>
            <a:off x="457200" y="2455755"/>
            <a:ext cx="2589667" cy="604800"/>
          </a:xfrm>
          <a:prstGeom prst="rect">
            <a:avLst/>
          </a:prstGeom>
          <a:gradFill>
            <a:gsLst>
              <a:gs pos="0">
                <a:srgbClr val="CA9E42"/>
              </a:gs>
              <a:gs pos="100000">
                <a:srgbClr val="FFD99A"/>
              </a:gs>
            </a:gsLst>
            <a:lin ang="16200000" scaled="0"/>
          </a:gradFill>
          <a:ln w="9525" cap="flat" cmpd="sng">
            <a:solidFill>
              <a:srgbClr val="BB9952"/>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7" name="Shape 335"/>
          <p:cNvSpPr txBox="1"/>
          <p:nvPr/>
        </p:nvSpPr>
        <p:spPr>
          <a:xfrm>
            <a:off x="457199" y="2455755"/>
            <a:ext cx="2589667" cy="604800"/>
          </a:xfrm>
          <a:prstGeom prst="rect">
            <a:avLst/>
          </a:prstGeom>
          <a:noFill/>
          <a:ln>
            <a:noFill/>
          </a:ln>
        </p:spPr>
        <p:txBody>
          <a:bodyPr lIns="149350" tIns="85325" rIns="149350" bIns="85325" anchor="ctr" anchorCtr="0">
            <a:noAutofit/>
          </a:bodyPr>
          <a:lstStyle/>
          <a:p>
            <a:pPr lvl="0" algn="ctr">
              <a:lnSpc>
                <a:spcPct val="90000"/>
              </a:lnSpc>
              <a:buClr>
                <a:schemeClr val="dk1"/>
              </a:buClr>
              <a:buSzPct val="25000"/>
            </a:pPr>
            <a:r>
              <a:rPr lang="en-US" sz="2100" dirty="0">
                <a:solidFill>
                  <a:schemeClr val="dk1"/>
                </a:solidFill>
                <a:ea typeface="Calibri"/>
                <a:cs typeface="Calibri"/>
                <a:sym typeface="Calibri"/>
              </a:rPr>
              <a:t>Bid Storage</a:t>
            </a:r>
            <a:endParaRPr lang="en-US" sz="2100" dirty="0">
              <a:solidFill>
                <a:schemeClr val="dk1"/>
              </a:solidFill>
              <a:ea typeface="Calibri"/>
              <a:cs typeface="Calibri"/>
              <a:sym typeface="Calibri"/>
            </a:endParaRPr>
          </a:p>
        </p:txBody>
      </p:sp>
      <p:sp>
        <p:nvSpPr>
          <p:cNvPr id="8" name="Shape 336"/>
          <p:cNvSpPr/>
          <p:nvPr/>
        </p:nvSpPr>
        <p:spPr>
          <a:xfrm>
            <a:off x="457200" y="3060556"/>
            <a:ext cx="2589667" cy="2651669"/>
          </a:xfrm>
          <a:prstGeom prst="rect">
            <a:avLst/>
          </a:prstGeom>
          <a:solidFill>
            <a:srgbClr val="E5DECE">
              <a:alpha val="89411"/>
            </a:srgbClr>
          </a:solidFill>
          <a:ln w="9525" cap="flat" cmpd="sng">
            <a:solidFill>
              <a:srgbClr val="E5DECE">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9" name="Shape 337"/>
          <p:cNvSpPr txBox="1"/>
          <p:nvPr/>
        </p:nvSpPr>
        <p:spPr>
          <a:xfrm>
            <a:off x="457200" y="3060556"/>
            <a:ext cx="2589667" cy="2651669"/>
          </a:xfrm>
          <a:prstGeom prst="rect">
            <a:avLst/>
          </a:prstGeom>
          <a:noFill/>
          <a:ln>
            <a:noFill/>
          </a:ln>
        </p:spPr>
        <p:txBody>
          <a:bodyPr lIns="112000" tIns="112000" rIns="149350" bIns="168000" anchor="t" anchorCtr="0">
            <a:noAutofit/>
          </a:bodyPr>
          <a:lstStyle/>
          <a:p>
            <a:pPr marL="228600" marR="0" lvl="1" indent="-228600" algn="l" rtl="0">
              <a:lnSpc>
                <a:spcPct val="90000"/>
              </a:lnSpc>
              <a:spcBef>
                <a:spcPts val="0"/>
              </a:spcBef>
              <a:spcAft>
                <a:spcPts val="0"/>
              </a:spcAft>
              <a:buClr>
                <a:schemeClr val="dk1"/>
              </a:buClr>
              <a:buSzPct val="100000"/>
              <a:buFont typeface="Calibri"/>
              <a:buChar char="•"/>
            </a:pPr>
            <a:r>
              <a:rPr lang="en-US" sz="2100" b="0" i="0" u="none" strike="noStrike" cap="none" dirty="0">
                <a:solidFill>
                  <a:schemeClr val="dk1"/>
                </a:solidFill>
                <a:latin typeface="Calibri"/>
                <a:ea typeface="Calibri"/>
                <a:cs typeface="Calibri"/>
                <a:sym typeface="Calibri"/>
              </a:rPr>
              <a:t>by serving as a database for bids, enables prosumers to find trade partners without communicating with all potential partners</a:t>
            </a:r>
          </a:p>
        </p:txBody>
      </p:sp>
      <p:sp>
        <p:nvSpPr>
          <p:cNvPr id="16" name="Shape 338"/>
          <p:cNvSpPr/>
          <p:nvPr/>
        </p:nvSpPr>
        <p:spPr>
          <a:xfrm>
            <a:off x="6444547" y="2455755"/>
            <a:ext cx="2589667" cy="604800"/>
          </a:xfrm>
          <a:prstGeom prst="rect">
            <a:avLst/>
          </a:prstGeom>
          <a:gradFill>
            <a:gsLst>
              <a:gs pos="0">
                <a:srgbClr val="9DC749"/>
              </a:gs>
              <a:gs pos="100000">
                <a:srgbClr val="D9FF9D"/>
              </a:gs>
            </a:gsLst>
            <a:lin ang="16200000" scaled="0"/>
          </a:gradFill>
          <a:ln w="9525" cap="flat" cmpd="sng">
            <a:solidFill>
              <a:srgbClr val="99B958"/>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17" name="Shape 339"/>
          <p:cNvSpPr txBox="1"/>
          <p:nvPr/>
        </p:nvSpPr>
        <p:spPr>
          <a:xfrm>
            <a:off x="6444547" y="2455755"/>
            <a:ext cx="2589667" cy="604800"/>
          </a:xfrm>
          <a:prstGeom prst="rect">
            <a:avLst/>
          </a:prstGeom>
          <a:noFill/>
          <a:ln>
            <a:noFill/>
          </a:ln>
        </p:spPr>
        <p:txBody>
          <a:bodyPr lIns="149350" tIns="85325" rIns="149350" bIns="8532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100" dirty="0" smtClean="0">
                <a:solidFill>
                  <a:schemeClr val="dk1"/>
                </a:solidFill>
                <a:latin typeface="Calibri"/>
                <a:ea typeface="Calibri"/>
                <a:cs typeface="Calibri"/>
                <a:sym typeface="Calibri"/>
              </a:rPr>
              <a:t>Controller (Future)</a:t>
            </a:r>
            <a:endParaRPr lang="en-US" sz="2100" dirty="0">
              <a:solidFill>
                <a:schemeClr val="dk1"/>
              </a:solidFill>
              <a:latin typeface="Calibri"/>
              <a:ea typeface="Calibri"/>
              <a:cs typeface="Calibri"/>
              <a:sym typeface="Calibri"/>
            </a:endParaRPr>
          </a:p>
        </p:txBody>
      </p:sp>
      <p:sp>
        <p:nvSpPr>
          <p:cNvPr id="18" name="Shape 340"/>
          <p:cNvSpPr/>
          <p:nvPr/>
        </p:nvSpPr>
        <p:spPr>
          <a:xfrm>
            <a:off x="6444547" y="3060556"/>
            <a:ext cx="2589667" cy="2651669"/>
          </a:xfrm>
          <a:prstGeom prst="rect">
            <a:avLst/>
          </a:prstGeom>
          <a:solidFill>
            <a:srgbClr val="DCE4CF">
              <a:alpha val="89411"/>
            </a:srgbClr>
          </a:solidFill>
          <a:ln w="9525" cap="flat" cmpd="sng">
            <a:solidFill>
              <a:srgbClr val="DCE4CF">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19" name="Shape 341"/>
          <p:cNvSpPr txBox="1"/>
          <p:nvPr/>
        </p:nvSpPr>
        <p:spPr>
          <a:xfrm>
            <a:off x="6554333" y="3192079"/>
            <a:ext cx="2589667" cy="2651669"/>
          </a:xfrm>
          <a:prstGeom prst="rect">
            <a:avLst/>
          </a:prstGeom>
          <a:noFill/>
          <a:ln>
            <a:noFill/>
          </a:ln>
        </p:spPr>
        <p:txBody>
          <a:bodyPr lIns="112000" tIns="112000" rIns="149350" bIns="168000" anchor="t" anchorCtr="0">
            <a:noAutofit/>
          </a:bodyPr>
          <a:lstStyle/>
          <a:p>
            <a:pPr marL="228600" marR="0" lvl="1" indent="-228600" algn="l" rtl="0">
              <a:lnSpc>
                <a:spcPct val="90000"/>
              </a:lnSpc>
              <a:spcBef>
                <a:spcPts val="0"/>
              </a:spcBef>
              <a:spcAft>
                <a:spcPts val="0"/>
              </a:spcAft>
              <a:buClr>
                <a:schemeClr val="dk1"/>
              </a:buClr>
              <a:buSzPct val="100000"/>
              <a:buFont typeface="Calibri"/>
              <a:buChar char="•"/>
            </a:pPr>
            <a:r>
              <a:rPr lang="en-US" sz="2100" b="0" i="0" u="none" strike="noStrike" cap="none" dirty="0" smtClean="0">
                <a:solidFill>
                  <a:schemeClr val="dk1"/>
                </a:solidFill>
                <a:latin typeface="Calibri"/>
                <a:ea typeface="Calibri"/>
                <a:cs typeface="Calibri"/>
                <a:sym typeface="Calibri"/>
              </a:rPr>
              <a:t>Stabilizes </a:t>
            </a:r>
            <a:r>
              <a:rPr lang="en-US" sz="2100" b="0" i="0" u="none" strike="noStrike" cap="none" dirty="0">
                <a:solidFill>
                  <a:schemeClr val="dk1"/>
                </a:solidFill>
                <a:latin typeface="Calibri"/>
                <a:ea typeface="Calibri"/>
                <a:cs typeface="Calibri"/>
                <a:sym typeface="Calibri"/>
              </a:rPr>
              <a:t>load within the microgrid &amp; controls it based on the load in the rest of the grid</a:t>
            </a:r>
          </a:p>
        </p:txBody>
      </p:sp>
      <p:sp>
        <p:nvSpPr>
          <p:cNvPr id="20" name="Shape 330"/>
          <p:cNvSpPr/>
          <p:nvPr/>
        </p:nvSpPr>
        <p:spPr>
          <a:xfrm>
            <a:off x="3399522" y="2455755"/>
            <a:ext cx="2589667" cy="604800"/>
          </a:xfrm>
          <a:prstGeom prst="rect">
            <a:avLst/>
          </a:prstGeom>
          <a:gradFill>
            <a:gsLst>
              <a:gs pos="0">
                <a:srgbClr val="D03F3B"/>
              </a:gs>
              <a:gs pos="100000">
                <a:srgbClr val="FF9995"/>
              </a:gs>
            </a:gsLst>
            <a:lin ang="16200000" scaled="0"/>
          </a:gradFill>
          <a:ln w="9525" cap="flat" cmpd="sng">
            <a:solidFill>
              <a:srgbClr val="BF504D"/>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21" name="Shape 331"/>
          <p:cNvSpPr txBox="1"/>
          <p:nvPr/>
        </p:nvSpPr>
        <p:spPr>
          <a:xfrm>
            <a:off x="3399522" y="2455755"/>
            <a:ext cx="2589667" cy="604800"/>
          </a:xfrm>
          <a:prstGeom prst="rect">
            <a:avLst/>
          </a:prstGeom>
          <a:noFill/>
          <a:ln>
            <a:noFill/>
          </a:ln>
        </p:spPr>
        <p:txBody>
          <a:bodyPr lIns="149350" tIns="85325" rIns="149350" bIns="8532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100" dirty="0">
                <a:solidFill>
                  <a:schemeClr val="dk1"/>
                </a:solidFill>
                <a:latin typeface="Calibri"/>
                <a:ea typeface="Calibri"/>
                <a:cs typeface="Calibri"/>
                <a:sym typeface="Calibri"/>
              </a:rPr>
              <a:t>Distributed Ledger</a:t>
            </a:r>
          </a:p>
        </p:txBody>
      </p:sp>
      <p:sp>
        <p:nvSpPr>
          <p:cNvPr id="22" name="Shape 332"/>
          <p:cNvSpPr/>
          <p:nvPr/>
        </p:nvSpPr>
        <p:spPr>
          <a:xfrm>
            <a:off x="3399522" y="3060556"/>
            <a:ext cx="2589667" cy="2651669"/>
          </a:xfrm>
          <a:prstGeom prst="rect">
            <a:avLst/>
          </a:prstGeom>
          <a:solidFill>
            <a:srgbClr val="E7CFCF">
              <a:alpha val="89411"/>
            </a:srgbClr>
          </a:solidFill>
          <a:ln w="9525" cap="flat" cmpd="sng">
            <a:solidFill>
              <a:srgbClr val="E7CFCF">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23" name="Shape 333"/>
          <p:cNvSpPr txBox="1"/>
          <p:nvPr/>
        </p:nvSpPr>
        <p:spPr>
          <a:xfrm>
            <a:off x="3399522" y="3060556"/>
            <a:ext cx="2589667" cy="2651669"/>
          </a:xfrm>
          <a:prstGeom prst="rect">
            <a:avLst/>
          </a:prstGeom>
          <a:noFill/>
          <a:ln>
            <a:noFill/>
          </a:ln>
        </p:spPr>
        <p:txBody>
          <a:bodyPr lIns="112000" tIns="112000" rIns="149350" bIns="168000" anchor="t" anchorCtr="0">
            <a:noAutofit/>
          </a:bodyPr>
          <a:lstStyle/>
          <a:p>
            <a:pPr marL="228600" marR="0" lvl="1" indent="-228600" algn="l" rtl="0">
              <a:lnSpc>
                <a:spcPct val="90000"/>
              </a:lnSpc>
              <a:spcBef>
                <a:spcPts val="0"/>
              </a:spcBef>
              <a:spcAft>
                <a:spcPts val="0"/>
              </a:spcAft>
              <a:buClr>
                <a:schemeClr val="dk1"/>
              </a:buClr>
              <a:buSzPct val="100000"/>
              <a:buFont typeface="Calibri"/>
              <a:buChar char="•"/>
            </a:pPr>
            <a:r>
              <a:rPr lang="en-US" sz="2100" b="0" i="0" u="none" strike="noStrike" cap="none" dirty="0">
                <a:solidFill>
                  <a:schemeClr val="dk1"/>
                </a:solidFill>
                <a:latin typeface="Calibri"/>
                <a:ea typeface="Calibri"/>
                <a:cs typeface="Calibri"/>
                <a:sym typeface="Calibri"/>
              </a:rPr>
              <a:t>stores transactions that specify energy trades, record energy production &amp; consumption, </a:t>
            </a:r>
            <a:r>
              <a:rPr lang="en-US" sz="2100" b="0" i="0" u="none" strike="noStrike" cap="none" dirty="0" smtClean="0">
                <a:solidFill>
                  <a:schemeClr val="dk1"/>
                </a:solidFill>
                <a:latin typeface="Calibri"/>
                <a:ea typeface="Calibri"/>
                <a:cs typeface="Calibri"/>
                <a:sym typeface="Calibri"/>
              </a:rPr>
              <a:t>financial records &amp; regulatory </a:t>
            </a:r>
            <a:r>
              <a:rPr lang="en-US" sz="2100" b="0" i="0" u="none" strike="noStrike" cap="none" dirty="0">
                <a:solidFill>
                  <a:schemeClr val="dk1"/>
                </a:solidFill>
                <a:latin typeface="Calibri"/>
                <a:ea typeface="Calibri"/>
                <a:cs typeface="Calibri"/>
                <a:sym typeface="Calibri"/>
              </a:rPr>
              <a:t>policies for the microgrid</a:t>
            </a:r>
          </a:p>
        </p:txBody>
      </p:sp>
      <p:sp>
        <p:nvSpPr>
          <p:cNvPr id="25" name="Shape 340"/>
          <p:cNvSpPr/>
          <p:nvPr/>
        </p:nvSpPr>
        <p:spPr>
          <a:xfrm>
            <a:off x="457200" y="5795080"/>
            <a:ext cx="8577014" cy="931398"/>
          </a:xfrm>
          <a:prstGeom prst="rect">
            <a:avLst/>
          </a:prstGeom>
          <a:solidFill>
            <a:srgbClr val="00B0F0"/>
          </a:solidFill>
          <a:ln w="9525" cap="flat" cmpd="sng">
            <a:solidFill>
              <a:srgbClr val="DCE4CF">
                <a:alpha val="89411"/>
              </a:srgbClr>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grpSp>
        <p:nvGrpSpPr>
          <p:cNvPr id="10" name="Group 9"/>
          <p:cNvGrpSpPr/>
          <p:nvPr/>
        </p:nvGrpSpPr>
        <p:grpSpPr>
          <a:xfrm rot="16200000">
            <a:off x="224289" y="5945134"/>
            <a:ext cx="1070620" cy="604800"/>
            <a:chOff x="1048011" y="7668670"/>
            <a:chExt cx="1745293" cy="604800"/>
          </a:xfrm>
        </p:grpSpPr>
        <p:sp>
          <p:nvSpPr>
            <p:cNvPr id="27" name="Shape 334"/>
            <p:cNvSpPr/>
            <p:nvPr/>
          </p:nvSpPr>
          <p:spPr>
            <a:xfrm>
              <a:off x="1048012" y="7668670"/>
              <a:ext cx="1576192" cy="604800"/>
            </a:xfrm>
            <a:prstGeom prst="rect">
              <a:avLst/>
            </a:prstGeom>
            <a:gradFill>
              <a:gsLst>
                <a:gs pos="28491">
                  <a:srgbClr val="85A4C5"/>
                </a:gs>
                <a:gs pos="10750">
                  <a:srgbClr val="6796CF"/>
                </a:gs>
                <a:gs pos="50000">
                  <a:schemeClr val="tx2">
                    <a:lumMod val="60000"/>
                    <a:lumOff val="40000"/>
                  </a:schemeClr>
                </a:gs>
                <a:gs pos="0">
                  <a:schemeClr val="tx2">
                    <a:lumMod val="60000"/>
                    <a:lumOff val="40000"/>
                  </a:schemeClr>
                </a:gs>
                <a:gs pos="100000">
                  <a:schemeClr val="tx2">
                    <a:lumMod val="60000"/>
                    <a:lumOff val="40000"/>
                  </a:schemeClr>
                </a:gs>
              </a:gsLst>
              <a:lin ang="16200000" scaled="0"/>
            </a:gradFill>
            <a:ln w="9525" cap="flat" cmpd="sng">
              <a:solidFill>
                <a:srgbClr val="BB9952"/>
              </a:solidFill>
              <a:prstDash val="solid"/>
              <a:round/>
              <a:headEnd type="none" w="med" len="med"/>
              <a:tailEnd type="none" w="med" len="med"/>
            </a:ln>
            <a:effectLst>
              <a:outerShdw blurRad="39999" dist="23000" dir="5400000" rotWithShape="0">
                <a:srgbClr val="000000">
                  <a:alpha val="34509"/>
                </a:srgbClr>
              </a:outerShdw>
            </a:effectLst>
          </p:spPr>
          <p:txBody>
            <a:bodyPr lIns="91425" tIns="91425" rIns="91425" bIns="91425" anchor="ctr" anchorCtr="0">
              <a:noAutofit/>
            </a:bodyPr>
            <a:lstStyle/>
            <a:p>
              <a:pPr marL="0" marR="0" lvl="0" indent="0" algn="l" rtl="0">
                <a:spcBef>
                  <a:spcPts val="0"/>
                </a:spcBef>
                <a:buClr>
                  <a:schemeClr val="dk1"/>
                </a:buClr>
                <a:buFont typeface="Calibri"/>
                <a:buNone/>
              </a:pPr>
              <a:endParaRPr sz="1800">
                <a:solidFill>
                  <a:schemeClr val="dk1"/>
                </a:solidFill>
                <a:latin typeface="Calibri"/>
                <a:ea typeface="Calibri"/>
                <a:cs typeface="Calibri"/>
                <a:sym typeface="Calibri"/>
              </a:endParaRPr>
            </a:p>
          </p:txBody>
        </p:sp>
        <p:sp>
          <p:nvSpPr>
            <p:cNvPr id="28" name="Shape 335"/>
            <p:cNvSpPr txBox="1"/>
            <p:nvPr/>
          </p:nvSpPr>
          <p:spPr>
            <a:xfrm>
              <a:off x="1048011" y="7683966"/>
              <a:ext cx="1745293" cy="589504"/>
            </a:xfrm>
            <a:prstGeom prst="rect">
              <a:avLst/>
            </a:prstGeom>
            <a:noFill/>
            <a:ln>
              <a:noFill/>
            </a:ln>
          </p:spPr>
          <p:txBody>
            <a:bodyPr lIns="149350" tIns="85325" rIns="149350" bIns="85325" anchor="ctr" anchorCtr="0">
              <a:noAutofit/>
            </a:bodyPr>
            <a:lstStyle/>
            <a:p>
              <a:pPr lvl="0" algn="ctr">
                <a:lnSpc>
                  <a:spcPct val="90000"/>
                </a:lnSpc>
                <a:buClr>
                  <a:schemeClr val="dk1"/>
                </a:buClr>
                <a:buSzPct val="25000"/>
              </a:pPr>
              <a:r>
                <a:rPr lang="en-US" dirty="0" smtClean="0">
                  <a:solidFill>
                    <a:schemeClr val="dk1"/>
                  </a:solidFill>
                  <a:ea typeface="Calibri"/>
                  <a:cs typeface="Calibri"/>
                  <a:sym typeface="Calibri"/>
                </a:rPr>
                <a:t>Smart Meters</a:t>
              </a:r>
              <a:endParaRPr lang="en-US" dirty="0">
                <a:solidFill>
                  <a:schemeClr val="dk1"/>
                </a:solidFill>
                <a:ea typeface="Calibri"/>
                <a:cs typeface="Calibri"/>
                <a:sym typeface="Calibri"/>
              </a:endParaRPr>
            </a:p>
          </p:txBody>
        </p:sp>
      </p:grpSp>
      <p:sp>
        <p:nvSpPr>
          <p:cNvPr id="29" name="Shape 337"/>
          <p:cNvSpPr txBox="1"/>
          <p:nvPr/>
        </p:nvSpPr>
        <p:spPr>
          <a:xfrm>
            <a:off x="1302707" y="5843749"/>
            <a:ext cx="7427934" cy="882730"/>
          </a:xfrm>
          <a:prstGeom prst="rect">
            <a:avLst/>
          </a:prstGeom>
          <a:noFill/>
          <a:ln>
            <a:noFill/>
          </a:ln>
        </p:spPr>
        <p:txBody>
          <a:bodyPr lIns="112000" tIns="112000" rIns="149350" bIns="168000" anchor="t" anchorCtr="0">
            <a:noAutofit/>
          </a:bodyPr>
          <a:lstStyle/>
          <a:p>
            <a:pPr marL="285750" indent="-285750">
              <a:buFont typeface="Arial" panose="020B0604020202020204" pitchFamily="34" charset="0"/>
              <a:buChar char="•"/>
            </a:pPr>
            <a:r>
              <a:rPr lang="en-US" dirty="0"/>
              <a:t>smart meters must be tamper resistant to </a:t>
            </a:r>
            <a:r>
              <a:rPr lang="en-US" dirty="0" smtClean="0"/>
              <a:t>prevent prosumers </a:t>
            </a:r>
            <a:r>
              <a:rPr lang="en-US" dirty="0"/>
              <a:t>from </a:t>
            </a:r>
            <a:r>
              <a:rPr lang="en-US" dirty="0" smtClean="0"/>
              <a:t>“stealing electricity” </a:t>
            </a:r>
            <a:r>
              <a:rPr lang="en-US" dirty="0"/>
              <a:t>by tampering </a:t>
            </a:r>
            <a:r>
              <a:rPr lang="en-US" dirty="0" smtClean="0"/>
              <a:t>with their </a:t>
            </a:r>
            <a:r>
              <a:rPr lang="en-US" dirty="0"/>
              <a:t>meters</a:t>
            </a:r>
            <a:endParaRPr lang="en-US" sz="4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1941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PETRA Protocol</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36268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Assumptions</a:t>
            </a:r>
            <a:endParaRPr lang="en-US" dirty="0"/>
          </a:p>
        </p:txBody>
      </p:sp>
      <p:sp>
        <p:nvSpPr>
          <p:cNvPr id="3" name="Content Placeholder 2"/>
          <p:cNvSpPr>
            <a:spLocks noGrp="1"/>
          </p:cNvSpPr>
          <p:nvPr>
            <p:ph idx="1"/>
          </p:nvPr>
        </p:nvSpPr>
        <p:spPr>
          <a:xfrm>
            <a:off x="205587" y="1170695"/>
            <a:ext cx="5108979" cy="4525963"/>
          </a:xfrm>
        </p:spPr>
        <p:txBody>
          <a:bodyPr>
            <a:normAutofit fontScale="77500" lnSpcReduction="20000"/>
          </a:bodyPr>
          <a:lstStyle/>
          <a:p>
            <a:r>
              <a:rPr lang="en-US" dirty="0" smtClean="0"/>
              <a:t>Billing is performed by the tamper proof smart meter based on the energy prices set by the DSO, the energy trades recorded in the blockchain and the energy transfer recorded by the smart meter</a:t>
            </a:r>
          </a:p>
          <a:p>
            <a:r>
              <a:rPr lang="en-US" dirty="0" smtClean="0"/>
              <a:t>The regulatory policies are set by the DSO and are cannot be changed by others.</a:t>
            </a:r>
          </a:p>
          <a:p>
            <a:r>
              <a:rPr lang="en-US" dirty="0" smtClean="0"/>
              <a:t>Prosumers </a:t>
            </a:r>
            <a:r>
              <a:rPr lang="en-US" dirty="0"/>
              <a:t>cannot back out of trades unilaterally, and </a:t>
            </a:r>
            <a:r>
              <a:rPr lang="en-US" dirty="0" smtClean="0"/>
              <a:t>they can be </a:t>
            </a:r>
            <a:r>
              <a:rPr lang="en-US" dirty="0"/>
              <a:t>banned by the DSO.</a:t>
            </a:r>
            <a:endParaRPr lang="en-US" dirty="0"/>
          </a:p>
        </p:txBody>
      </p:sp>
      <p:grpSp>
        <p:nvGrpSpPr>
          <p:cNvPr id="4" name="Group 3"/>
          <p:cNvGrpSpPr/>
          <p:nvPr/>
        </p:nvGrpSpPr>
        <p:grpSpPr>
          <a:xfrm>
            <a:off x="5633686" y="1113409"/>
            <a:ext cx="3172784" cy="4538688"/>
            <a:chOff x="4817476" y="1101138"/>
            <a:chExt cx="4218689" cy="5585546"/>
          </a:xfrm>
        </p:grpSpPr>
        <p:pic>
          <p:nvPicPr>
            <p:cNvPr id="1030" name="Picture 6" descr="Image result for smart meter sieme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7476" y="1101138"/>
              <a:ext cx="4218689" cy="31640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lock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76" y="4265155"/>
              <a:ext cx="4218689" cy="24215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4298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Electrical Energy Networks Are Changing</a:t>
            </a:r>
            <a:endParaRPr lang="en-US" sz="3600" dirty="0"/>
          </a:p>
        </p:txBody>
      </p:sp>
      <p:sp>
        <p:nvSpPr>
          <p:cNvPr id="3" name="Content Placeholder 2"/>
          <p:cNvSpPr>
            <a:spLocks noGrp="1"/>
          </p:cNvSpPr>
          <p:nvPr>
            <p:ph idx="1"/>
          </p:nvPr>
        </p:nvSpPr>
        <p:spPr>
          <a:xfrm>
            <a:off x="235390" y="1717964"/>
            <a:ext cx="5597237" cy="3750943"/>
          </a:xfrm>
        </p:spPr>
        <p:txBody>
          <a:bodyPr/>
          <a:lstStyle/>
          <a:p>
            <a:pPr marL="0" indent="0">
              <a:buNone/>
            </a:pPr>
            <a:r>
              <a:rPr lang="en-US" dirty="0"/>
              <a:t>From centralized to </a:t>
            </a:r>
            <a:r>
              <a:rPr lang="en-US" dirty="0" smtClean="0"/>
              <a:t>decentralized and </a:t>
            </a:r>
            <a:r>
              <a:rPr lang="en-US" dirty="0"/>
              <a:t>distributed energy systems</a:t>
            </a:r>
          </a:p>
          <a:p>
            <a:endParaRPr lang="en-US" dirty="0"/>
          </a:p>
        </p:txBody>
      </p:sp>
      <p:sp>
        <p:nvSpPr>
          <p:cNvPr id="5" name="TextBox 4"/>
          <p:cNvSpPr txBox="1"/>
          <p:nvPr/>
        </p:nvSpPr>
        <p:spPr>
          <a:xfrm>
            <a:off x="170734" y="3686131"/>
            <a:ext cx="260149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Changing Generation Mix</a:t>
            </a:r>
            <a:endParaRPr lang="en-US" dirty="0"/>
          </a:p>
        </p:txBody>
      </p:sp>
      <p:pic>
        <p:nvPicPr>
          <p:cNvPr id="6146" name="Picture 2" descr="http://www.df-sa.es/wp-content/uploads/2013/03/photovoltaic-solar-cells-1280x7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7282" y="3870797"/>
            <a:ext cx="3059031" cy="17207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blogs.discovermagazine.com/d-brief/files/2013/04/nuclear-power-pl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7282" y="1213026"/>
            <a:ext cx="2987855" cy="19928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940106" y="3686131"/>
            <a:ext cx="192834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Transactive Energy</a:t>
            </a:r>
            <a:endParaRPr lang="en-US" dirty="0"/>
          </a:p>
        </p:txBody>
      </p:sp>
      <p:sp>
        <p:nvSpPr>
          <p:cNvPr id="9" name="TextBox 8"/>
          <p:cNvSpPr txBox="1"/>
          <p:nvPr/>
        </p:nvSpPr>
        <p:spPr>
          <a:xfrm>
            <a:off x="170734" y="4218339"/>
            <a:ext cx="132363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Electric Cars</a:t>
            </a:r>
            <a:endParaRPr lang="en-US" dirty="0"/>
          </a:p>
        </p:txBody>
      </p:sp>
      <p:sp>
        <p:nvSpPr>
          <p:cNvPr id="10" name="TextBox 9"/>
          <p:cNvSpPr txBox="1"/>
          <p:nvPr/>
        </p:nvSpPr>
        <p:spPr>
          <a:xfrm>
            <a:off x="1938730" y="4218339"/>
            <a:ext cx="176048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Decentralization</a:t>
            </a:r>
            <a:endParaRPr lang="en-US" dirty="0"/>
          </a:p>
        </p:txBody>
      </p:sp>
      <p:sp>
        <p:nvSpPr>
          <p:cNvPr id="11" name="TextBox 10"/>
          <p:cNvSpPr txBox="1"/>
          <p:nvPr/>
        </p:nvSpPr>
        <p:spPr>
          <a:xfrm>
            <a:off x="4143576" y="4208187"/>
            <a:ext cx="72487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DER-s</a:t>
            </a:r>
            <a:endParaRPr lang="en-US" dirty="0"/>
          </a:p>
        </p:txBody>
      </p:sp>
    </p:spTree>
    <p:extLst>
      <p:ext uri="{BB962C8B-B14F-4D97-AF65-F5344CB8AC3E}">
        <p14:creationId xmlns:p14="http://schemas.microsoft.com/office/powerpoint/2010/main" val="1944682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Guarantees</a:t>
            </a:r>
            <a:endParaRPr lang="en-US" dirty="0"/>
          </a:p>
        </p:txBody>
      </p:sp>
      <p:sp>
        <p:nvSpPr>
          <p:cNvPr id="3" name="Content Placeholder 2"/>
          <p:cNvSpPr>
            <a:spLocks noGrp="1"/>
          </p:cNvSpPr>
          <p:nvPr>
            <p:ph idx="1"/>
          </p:nvPr>
        </p:nvSpPr>
        <p:spPr>
          <a:xfrm>
            <a:off x="457200" y="1176832"/>
            <a:ext cx="4814407" cy="4525963"/>
          </a:xfrm>
        </p:spPr>
        <p:txBody>
          <a:bodyPr>
            <a:normAutofit fontScale="85000" lnSpcReduction="10000"/>
          </a:bodyPr>
          <a:lstStyle/>
          <a:p>
            <a:r>
              <a:rPr lang="en-US" dirty="0" smtClean="0"/>
              <a:t>Only </a:t>
            </a:r>
            <a:r>
              <a:rPr lang="en-US" dirty="0"/>
              <a:t>the corresponding smart meter and the DSO may </a:t>
            </a:r>
            <a:r>
              <a:rPr lang="en-US" dirty="0" smtClean="0"/>
              <a:t>gain information </a:t>
            </a:r>
            <a:r>
              <a:rPr lang="en-US" dirty="0"/>
              <a:t>regarding the amount of energy produced, </a:t>
            </a:r>
            <a:r>
              <a:rPr lang="en-US" dirty="0" smtClean="0"/>
              <a:t>consumed, bought</a:t>
            </a:r>
            <a:r>
              <a:rPr lang="en-US" dirty="0"/>
              <a:t>, or sold by a </a:t>
            </a:r>
            <a:r>
              <a:rPr lang="en-US" dirty="0" smtClean="0"/>
              <a:t>prosumer.</a:t>
            </a:r>
            <a:endParaRPr lang="en-US" dirty="0"/>
          </a:p>
          <a:p>
            <a:r>
              <a:rPr lang="en-US" dirty="0" smtClean="0"/>
              <a:t>Only </a:t>
            </a:r>
            <a:r>
              <a:rPr lang="en-US" dirty="0"/>
              <a:t>the prosumer may know which bids and asks it </a:t>
            </a:r>
            <a:r>
              <a:rPr lang="en-US" dirty="0" smtClean="0"/>
              <a:t>has posted</a:t>
            </a:r>
            <a:r>
              <a:rPr lang="en-US" dirty="0"/>
              <a:t>, and no one can know who traded energy with whom.</a:t>
            </a:r>
            <a:endParaRPr lang="en-US" dirty="0"/>
          </a:p>
        </p:txBody>
      </p:sp>
    </p:spTree>
    <p:extLst>
      <p:ext uri="{BB962C8B-B14F-4D97-AF65-F5344CB8AC3E}">
        <p14:creationId xmlns:p14="http://schemas.microsoft.com/office/powerpoint/2010/main" val="2356970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Energy Assets: Petra Key Concept</a:t>
            </a:r>
          </a:p>
        </p:txBody>
      </p:sp>
      <p:sp>
        <p:nvSpPr>
          <p:cNvPr id="3" name="Content Placeholder 2"/>
          <p:cNvSpPr>
            <a:spLocks noGrp="1"/>
          </p:cNvSpPr>
          <p:nvPr>
            <p:ph idx="1"/>
          </p:nvPr>
        </p:nvSpPr>
        <p:spPr>
          <a:xfrm>
            <a:off x="457200" y="1176832"/>
            <a:ext cx="5158075" cy="4525963"/>
          </a:xfrm>
        </p:spPr>
        <p:txBody>
          <a:bodyPr>
            <a:normAutofit fontScale="70000" lnSpcReduction="20000"/>
          </a:bodyPr>
          <a:lstStyle/>
          <a:p>
            <a:r>
              <a:rPr lang="en-US" dirty="0"/>
              <a:t>Energy is traded as quantized assets during fixed time intervals</a:t>
            </a:r>
            <a:r>
              <a:rPr lang="en-US" dirty="0" smtClean="0"/>
              <a:t>.</a:t>
            </a:r>
          </a:p>
          <a:p>
            <a:pPr lvl="1"/>
            <a:r>
              <a:rPr lang="en-US" dirty="0" smtClean="0"/>
              <a:t>power</a:t>
            </a:r>
            <a:r>
              <a:rPr lang="en-US" dirty="0"/>
              <a:t>: non-negative amount of power to be produced (</a:t>
            </a:r>
            <a:r>
              <a:rPr lang="en-US" dirty="0" smtClean="0"/>
              <a:t>for example</a:t>
            </a:r>
            <a:r>
              <a:rPr lang="en-US" dirty="0"/>
              <a:t>, measured in watts),</a:t>
            </a:r>
          </a:p>
          <a:p>
            <a:pPr lvl="1"/>
            <a:r>
              <a:rPr lang="en-US" dirty="0"/>
              <a:t> start: first time interval in which energy is to be produced,</a:t>
            </a:r>
          </a:p>
          <a:p>
            <a:pPr lvl="1"/>
            <a:r>
              <a:rPr lang="en-US" dirty="0"/>
              <a:t> end: last time interval in which energy is to be produced.</a:t>
            </a:r>
            <a:endParaRPr lang="en-US" dirty="0" smtClean="0"/>
          </a:p>
          <a:p>
            <a:r>
              <a:rPr lang="en-US" dirty="0" smtClean="0"/>
              <a:t>A prosumer/consumer must validate and withdraw the asset from the smart meter before engaging in transaction.</a:t>
            </a:r>
          </a:p>
          <a:p>
            <a:pPr lvl="1"/>
            <a:r>
              <a:rPr lang="en-US" dirty="0"/>
              <a:t>Production asset</a:t>
            </a:r>
          </a:p>
          <a:p>
            <a:pPr lvl="1"/>
            <a:r>
              <a:rPr lang="en-US" dirty="0"/>
              <a:t>Consumption </a:t>
            </a:r>
            <a:r>
              <a:rPr lang="en-US" dirty="0" smtClean="0"/>
              <a:t>asset</a:t>
            </a:r>
            <a:endParaRPr lang="en-US" dirty="0"/>
          </a:p>
          <a:p>
            <a:endParaRPr lang="en-US" dirty="0"/>
          </a:p>
        </p:txBody>
      </p:sp>
      <p:pic>
        <p:nvPicPr>
          <p:cNvPr id="4" name="Picture 4" descr="Image result for Energy toke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5885" y="1314227"/>
            <a:ext cx="2760915" cy="368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476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Energy Assets: Petra Key Concept</a:t>
            </a:r>
            <a:endParaRPr lang="en-US" sz="3600" dirty="0"/>
          </a:p>
        </p:txBody>
      </p:sp>
      <p:sp>
        <p:nvSpPr>
          <p:cNvPr id="3" name="Content Placeholder 2"/>
          <p:cNvSpPr>
            <a:spLocks noGrp="1"/>
          </p:cNvSpPr>
          <p:nvPr>
            <p:ph idx="1"/>
          </p:nvPr>
        </p:nvSpPr>
        <p:spPr>
          <a:xfrm>
            <a:off x="457200" y="1176832"/>
            <a:ext cx="4212991" cy="4525963"/>
          </a:xfrm>
        </p:spPr>
        <p:txBody>
          <a:bodyPr/>
          <a:lstStyle/>
          <a:p>
            <a:r>
              <a:rPr lang="en-US" dirty="0" smtClean="0"/>
              <a:t>Other tokens are financial, which are exchanged after settlement of trade.</a:t>
            </a:r>
          </a:p>
          <a:p>
            <a:r>
              <a:rPr lang="en-US" dirty="0" smtClean="0"/>
              <a:t>All transactions are recorded in the distributed ledger.</a:t>
            </a:r>
            <a:endParaRPr lang="en-US" dirty="0"/>
          </a:p>
        </p:txBody>
      </p:sp>
      <p:pic>
        <p:nvPicPr>
          <p:cNvPr id="2052" name="Picture 4" descr="Image result for Energy toke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5885" y="1314227"/>
            <a:ext cx="2760915" cy="368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98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Energy Assets: Petra Key Concept</a:t>
            </a:r>
            <a:endParaRPr lang="en-US" sz="3600" dirty="0"/>
          </a:p>
        </p:txBody>
      </p:sp>
      <p:sp>
        <p:nvSpPr>
          <p:cNvPr id="3" name="Content Placeholder 2"/>
          <p:cNvSpPr>
            <a:spLocks noGrp="1"/>
          </p:cNvSpPr>
          <p:nvPr>
            <p:ph idx="1"/>
          </p:nvPr>
        </p:nvSpPr>
        <p:spPr>
          <a:xfrm>
            <a:off x="457200" y="1176832"/>
            <a:ext cx="4212991" cy="4525963"/>
          </a:xfrm>
        </p:spPr>
        <p:txBody>
          <a:bodyPr/>
          <a:lstStyle/>
          <a:p>
            <a:r>
              <a:rPr lang="en-US" dirty="0" smtClean="0"/>
              <a:t>Other tokens are financial, which are exchanged after settlement of trade.</a:t>
            </a:r>
          </a:p>
          <a:p>
            <a:r>
              <a:rPr lang="en-US" dirty="0" smtClean="0"/>
              <a:t>All transactions are recorded in the distributed ledger.</a:t>
            </a:r>
            <a:endParaRPr lang="en-US" dirty="0"/>
          </a:p>
        </p:txBody>
      </p:sp>
      <p:pic>
        <p:nvPicPr>
          <p:cNvPr id="2052" name="Picture 4" descr="Image result for Energy toke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5885" y="1314227"/>
            <a:ext cx="2760915" cy="36812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4422" y="4995447"/>
            <a:ext cx="5909848"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Problem: All transactions in distributed ledger are public and can be traced back to the account holder</a:t>
            </a:r>
            <a:endParaRPr lang="en-US" dirty="0"/>
          </a:p>
        </p:txBody>
      </p:sp>
    </p:spTree>
    <p:extLst>
      <p:ext uri="{BB962C8B-B14F-4D97-AF65-F5344CB8AC3E}">
        <p14:creationId xmlns:p14="http://schemas.microsoft.com/office/powerpoint/2010/main" val="4283093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Using anonymous address and Mixing Services</a:t>
            </a:r>
            <a:endParaRPr lang="en-US" sz="3200" dirty="0"/>
          </a:p>
        </p:txBody>
      </p:sp>
      <p:sp>
        <p:nvSpPr>
          <p:cNvPr id="3" name="Content Placeholder 2"/>
          <p:cNvSpPr>
            <a:spLocks noGrp="1"/>
          </p:cNvSpPr>
          <p:nvPr>
            <p:ph idx="1"/>
          </p:nvPr>
        </p:nvSpPr>
        <p:spPr>
          <a:xfrm>
            <a:off x="457200" y="1176832"/>
            <a:ext cx="4710081" cy="4525963"/>
          </a:xfrm>
        </p:spPr>
        <p:txBody>
          <a:bodyPr>
            <a:normAutofit fontScale="55000" lnSpcReduction="20000"/>
          </a:bodyPr>
          <a:lstStyle/>
          <a:p>
            <a:r>
              <a:rPr lang="en-US" dirty="0" smtClean="0"/>
              <a:t>Bitcoin and similar blockchain transactions provide pseudo anonymity</a:t>
            </a:r>
          </a:p>
          <a:p>
            <a:pPr lvl="1"/>
            <a:r>
              <a:rPr lang="en-US" dirty="0" smtClean="0"/>
              <a:t>Each transaction is associated with a public account address of sender and receiver that enables correlation of trades</a:t>
            </a:r>
          </a:p>
          <a:p>
            <a:pPr lvl="1"/>
            <a:r>
              <a:rPr lang="en-US" dirty="0" smtClean="0"/>
              <a:t>New addresses can be created. However, still patterns can be identified to cluster a number of similar transactions together, which can then be traced to an individual.</a:t>
            </a:r>
          </a:p>
          <a:p>
            <a:r>
              <a:rPr lang="en-US" dirty="0" smtClean="0"/>
              <a:t>Mixing services such as </a:t>
            </a:r>
            <a:r>
              <a:rPr lang="en-US" dirty="0" err="1" smtClean="0"/>
              <a:t>zerocoin</a:t>
            </a:r>
            <a:r>
              <a:rPr lang="en-US" dirty="0" smtClean="0"/>
              <a:t> and </a:t>
            </a:r>
            <a:r>
              <a:rPr lang="en-US" dirty="0" err="1" smtClean="0"/>
              <a:t>Xim</a:t>
            </a:r>
            <a:r>
              <a:rPr lang="en-US" dirty="0" smtClean="0"/>
              <a:t> use accumulators and Zero Knowledge Proofs to mix a number of transactions together and then record them in the blockchain.</a:t>
            </a:r>
          </a:p>
          <a:p>
            <a:r>
              <a:rPr lang="en-US" dirty="0" smtClean="0"/>
              <a:t>Due to this it is not possible to identify the individual transactions and perform data mining on them.</a:t>
            </a:r>
          </a:p>
          <a:p>
            <a:r>
              <a:rPr lang="en-US" dirty="0" smtClean="0"/>
              <a:t>In Petra we provide for such a mixing service and use it to increase anonymity of the trades.</a:t>
            </a:r>
            <a:endParaRPr lang="en-US" dirty="0"/>
          </a:p>
        </p:txBody>
      </p:sp>
      <p:pic>
        <p:nvPicPr>
          <p:cNvPr id="3074"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47465"/>
          <a:stretch/>
        </p:blipFill>
        <p:spPr bwMode="auto">
          <a:xfrm>
            <a:off x="5566180" y="1466477"/>
            <a:ext cx="2952345" cy="316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574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full workflow</a:t>
            </a:r>
            <a:endParaRPr lang="en-US" dirty="0"/>
          </a:p>
        </p:txBody>
      </p:sp>
      <p:pic>
        <p:nvPicPr>
          <p:cNvPr id="4" name="Picture 3"/>
          <p:cNvPicPr>
            <a:picLocks noChangeAspect="1"/>
          </p:cNvPicPr>
          <p:nvPr/>
        </p:nvPicPr>
        <p:blipFill>
          <a:blip r:embed="rId2"/>
          <a:stretch>
            <a:fillRect/>
          </a:stretch>
        </p:blipFill>
        <p:spPr>
          <a:xfrm>
            <a:off x="349031" y="2247899"/>
            <a:ext cx="8445938" cy="1711688"/>
          </a:xfrm>
          <a:prstGeom prst="rect">
            <a:avLst/>
          </a:prstGeom>
        </p:spPr>
      </p:pic>
    </p:spTree>
    <p:extLst>
      <p:ext uri="{BB962C8B-B14F-4D97-AF65-F5344CB8AC3E}">
        <p14:creationId xmlns:p14="http://schemas.microsoft.com/office/powerpoint/2010/main" val="260829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Petra Implementation 2.0 (DSO as Mixer)</a:t>
            </a:r>
            <a:endParaRPr lang="en-US" sz="3600" dirty="0"/>
          </a:p>
        </p:txBody>
      </p:sp>
      <p:pic>
        <p:nvPicPr>
          <p:cNvPr id="4" name="Picture 3"/>
          <p:cNvPicPr>
            <a:picLocks/>
          </p:cNvPicPr>
          <p:nvPr/>
        </p:nvPicPr>
        <p:blipFill>
          <a:blip r:embed="rId2"/>
          <a:stretch>
            <a:fillRect/>
          </a:stretch>
        </p:blipFill>
        <p:spPr>
          <a:xfrm>
            <a:off x="313982" y="1134736"/>
            <a:ext cx="8697816" cy="2478795"/>
          </a:xfrm>
          <a:prstGeom prst="rect">
            <a:avLst/>
          </a:prstGeom>
        </p:spPr>
      </p:pic>
      <p:sp>
        <p:nvSpPr>
          <p:cNvPr id="6" name="Rectangle 5"/>
          <p:cNvSpPr/>
          <p:nvPr/>
        </p:nvSpPr>
        <p:spPr>
          <a:xfrm>
            <a:off x="385590" y="4235227"/>
            <a:ext cx="7948670" cy="1077218"/>
          </a:xfrm>
          <a:prstGeom prst="rect">
            <a:avLst/>
          </a:prstGeom>
        </p:spPr>
        <p:txBody>
          <a:bodyPr wrap="square">
            <a:spAutoFit/>
          </a:bodyPr>
          <a:lstStyle/>
          <a:p>
            <a:pPr marL="571500" indent="-571500">
              <a:spcBef>
                <a:spcPts val="600"/>
              </a:spcBef>
              <a:spcAft>
                <a:spcPts val="600"/>
              </a:spcAft>
              <a:buFont typeface="Arial" charset="0"/>
              <a:buChar char="•"/>
            </a:pPr>
            <a:r>
              <a:rPr lang="en-US" dirty="0">
                <a:latin typeface="Verdana" charset="0"/>
                <a:ea typeface="Verdana" charset="0"/>
                <a:cs typeface="Verdana" charset="0"/>
              </a:rPr>
              <a:t>DSO regulates </a:t>
            </a:r>
            <a:r>
              <a:rPr lang="en-US" dirty="0" smtClean="0">
                <a:latin typeface="Verdana" charset="0"/>
                <a:ea typeface="Verdana" charset="0"/>
                <a:cs typeface="Verdana" charset="0"/>
              </a:rPr>
              <a:t>using pricing </a:t>
            </a:r>
            <a:r>
              <a:rPr lang="en-US" dirty="0">
                <a:latin typeface="Verdana" charset="0"/>
                <a:ea typeface="Verdana" charset="0"/>
                <a:cs typeface="Verdana" charset="0"/>
              </a:rPr>
              <a:t>and </a:t>
            </a:r>
            <a:r>
              <a:rPr lang="en-US" dirty="0" smtClean="0">
                <a:latin typeface="Verdana" charset="0"/>
                <a:ea typeface="Verdana" charset="0"/>
                <a:cs typeface="Verdana" charset="0"/>
              </a:rPr>
              <a:t>limiting asset </a:t>
            </a:r>
            <a:r>
              <a:rPr lang="en-US" dirty="0">
                <a:latin typeface="Verdana" charset="0"/>
                <a:ea typeface="Verdana" charset="0"/>
                <a:cs typeface="Verdana" charset="0"/>
              </a:rPr>
              <a:t>withdrawals</a:t>
            </a:r>
          </a:p>
          <a:p>
            <a:pPr marL="571500" indent="-571500">
              <a:spcBef>
                <a:spcPts val="600"/>
              </a:spcBef>
              <a:spcAft>
                <a:spcPts val="600"/>
              </a:spcAft>
              <a:buFont typeface="Arial" charset="0"/>
              <a:buChar char="•"/>
            </a:pPr>
            <a:r>
              <a:rPr lang="en-US" dirty="0">
                <a:latin typeface="Verdana" charset="0"/>
                <a:ea typeface="Verdana" charset="0"/>
                <a:cs typeface="Verdana" charset="0"/>
              </a:rPr>
              <a:t>Tracking </a:t>
            </a:r>
            <a:r>
              <a:rPr lang="en-US" dirty="0" smtClean="0">
                <a:latin typeface="Verdana" charset="0"/>
                <a:ea typeface="Verdana" charset="0"/>
                <a:cs typeface="Verdana" charset="0"/>
              </a:rPr>
              <a:t>anonymous energy </a:t>
            </a:r>
            <a:r>
              <a:rPr lang="en-US" dirty="0">
                <a:latin typeface="Verdana" charset="0"/>
                <a:ea typeface="Verdana" charset="0"/>
                <a:cs typeface="Verdana" charset="0"/>
              </a:rPr>
              <a:t>assets </a:t>
            </a:r>
            <a:r>
              <a:rPr lang="en-US" dirty="0" smtClean="0">
                <a:latin typeface="Verdana" charset="0"/>
                <a:ea typeface="Verdana" charset="0"/>
                <a:cs typeface="Verdana" charset="0"/>
              </a:rPr>
              <a:t> enables </a:t>
            </a:r>
            <a:r>
              <a:rPr lang="en-US" dirty="0">
                <a:latin typeface="Verdana" charset="0"/>
                <a:ea typeface="Verdana" charset="0"/>
                <a:cs typeface="Verdana" charset="0"/>
              </a:rPr>
              <a:t>enforcing </a:t>
            </a:r>
            <a:br>
              <a:rPr lang="en-US" dirty="0">
                <a:latin typeface="Verdana" charset="0"/>
                <a:ea typeface="Verdana" charset="0"/>
                <a:cs typeface="Verdana" charset="0"/>
              </a:rPr>
            </a:br>
            <a:r>
              <a:rPr lang="en-US" dirty="0">
                <a:latin typeface="Verdana" charset="0"/>
                <a:ea typeface="Verdana" charset="0"/>
                <a:cs typeface="Verdana" charset="0"/>
              </a:rPr>
              <a:t>safety requirements </a:t>
            </a:r>
            <a:r>
              <a:rPr lang="en-US" dirty="0" smtClean="0">
                <a:latin typeface="Verdana" charset="0"/>
                <a:ea typeface="Verdana" charset="0"/>
                <a:cs typeface="Verdana" charset="0"/>
              </a:rPr>
              <a:t>without </a:t>
            </a:r>
            <a:r>
              <a:rPr lang="en-US" dirty="0">
                <a:latin typeface="Verdana" charset="0"/>
                <a:ea typeface="Verdana" charset="0"/>
                <a:cs typeface="Verdana" charset="0"/>
              </a:rPr>
              <a:t>violating </a:t>
            </a:r>
            <a:r>
              <a:rPr lang="en-US" dirty="0" smtClean="0">
                <a:latin typeface="Verdana" charset="0"/>
                <a:ea typeface="Verdana" charset="0"/>
                <a:cs typeface="Verdana" charset="0"/>
              </a:rPr>
              <a:t> prosumer </a:t>
            </a:r>
            <a:r>
              <a:rPr lang="en-US" dirty="0">
                <a:latin typeface="Verdana" charset="0"/>
                <a:ea typeface="Verdana" charset="0"/>
                <a:cs typeface="Verdana" charset="0"/>
              </a:rPr>
              <a:t>privacy</a:t>
            </a:r>
          </a:p>
        </p:txBody>
      </p:sp>
    </p:spTree>
    <p:extLst>
      <p:ext uri="{BB962C8B-B14F-4D97-AF65-F5344CB8AC3E}">
        <p14:creationId xmlns:p14="http://schemas.microsoft.com/office/powerpoint/2010/main" val="2054365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Evaluation (since the paper was written)</a:t>
            </a:r>
            <a:endParaRPr lang="en-US" sz="3600" dirty="0"/>
          </a:p>
        </p:txBody>
      </p:sp>
      <p:sp>
        <p:nvSpPr>
          <p:cNvPr id="3" name="Content Placeholder 2"/>
          <p:cNvSpPr>
            <a:spLocks noGrp="1"/>
          </p:cNvSpPr>
          <p:nvPr>
            <p:ph idx="1"/>
          </p:nvPr>
        </p:nvSpPr>
        <p:spPr>
          <a:xfrm>
            <a:off x="172981" y="1109546"/>
            <a:ext cx="3850395" cy="4525963"/>
          </a:xfrm>
        </p:spPr>
        <p:txBody>
          <a:bodyPr>
            <a:noAutofit/>
          </a:bodyPr>
          <a:lstStyle/>
          <a:p>
            <a:pPr marL="685800" indent="-685800">
              <a:spcBef>
                <a:spcPts val="600"/>
              </a:spcBef>
              <a:spcAft>
                <a:spcPts val="600"/>
              </a:spcAft>
              <a:buFont typeface="Arial" charset="0"/>
              <a:buChar char="•"/>
            </a:pPr>
            <a:r>
              <a:rPr lang="en-US" sz="1800" dirty="0">
                <a:latin typeface="Verdana" charset="0"/>
                <a:ea typeface="Verdana" charset="0"/>
                <a:cs typeface="Verdana" charset="0"/>
              </a:rPr>
              <a:t>We used real-world energy </a:t>
            </a:r>
            <a:br>
              <a:rPr lang="en-US" sz="1800" dirty="0">
                <a:latin typeface="Verdana" charset="0"/>
                <a:ea typeface="Verdana" charset="0"/>
                <a:cs typeface="Verdana" charset="0"/>
              </a:rPr>
            </a:br>
            <a:r>
              <a:rPr lang="en-US" sz="1800" dirty="0">
                <a:latin typeface="Verdana" charset="0"/>
                <a:ea typeface="Verdana" charset="0"/>
                <a:cs typeface="Verdana" charset="0"/>
              </a:rPr>
              <a:t>production/consumption data </a:t>
            </a:r>
            <a:br>
              <a:rPr lang="en-US" sz="1800" dirty="0">
                <a:latin typeface="Verdana" charset="0"/>
                <a:ea typeface="Verdana" charset="0"/>
                <a:cs typeface="Verdana" charset="0"/>
              </a:rPr>
            </a:br>
            <a:r>
              <a:rPr lang="en-US" sz="1800" dirty="0">
                <a:latin typeface="Verdana" charset="0"/>
                <a:ea typeface="Verdana" charset="0"/>
                <a:cs typeface="Verdana" charset="0"/>
              </a:rPr>
              <a:t>from a German </a:t>
            </a:r>
            <a:r>
              <a:rPr lang="en-US" sz="1800" dirty="0" err="1">
                <a:latin typeface="Verdana" charset="0"/>
                <a:ea typeface="Verdana" charset="0"/>
                <a:cs typeface="Verdana" charset="0"/>
              </a:rPr>
              <a:t>microgrid</a:t>
            </a:r>
            <a:endParaRPr lang="en-US" sz="1800" dirty="0">
              <a:latin typeface="Verdana" charset="0"/>
              <a:ea typeface="Verdana" charset="0"/>
              <a:cs typeface="Verdana" charset="0"/>
            </a:endParaRPr>
          </a:p>
          <a:p>
            <a:pPr marL="685800" indent="-685800">
              <a:spcBef>
                <a:spcPts val="600"/>
              </a:spcBef>
              <a:spcAft>
                <a:spcPts val="600"/>
              </a:spcAft>
              <a:buFont typeface="Arial" charset="0"/>
              <a:buChar char="•"/>
            </a:pPr>
            <a:r>
              <a:rPr lang="en-US" sz="1800" dirty="0">
                <a:latin typeface="Verdana" charset="0"/>
                <a:ea typeface="Verdana" charset="0"/>
                <a:cs typeface="Verdana" charset="0"/>
              </a:rPr>
              <a:t>We deployed our system on </a:t>
            </a:r>
            <a:br>
              <a:rPr lang="en-US" sz="1800" dirty="0">
                <a:latin typeface="Verdana" charset="0"/>
                <a:ea typeface="Verdana" charset="0"/>
                <a:cs typeface="Verdana" charset="0"/>
              </a:rPr>
            </a:br>
            <a:r>
              <a:rPr lang="en-US" sz="1800" dirty="0">
                <a:latin typeface="Verdana" charset="0"/>
                <a:ea typeface="Verdana" charset="0"/>
                <a:cs typeface="Verdana" charset="0"/>
              </a:rPr>
              <a:t>a private </a:t>
            </a:r>
            <a:r>
              <a:rPr lang="en-US" sz="1800" dirty="0" err="1">
                <a:latin typeface="Verdana" charset="0"/>
                <a:ea typeface="Verdana" charset="0"/>
                <a:cs typeface="Verdana" charset="0"/>
              </a:rPr>
              <a:t>Ethereum</a:t>
            </a:r>
            <a:r>
              <a:rPr lang="en-US" sz="1800" dirty="0">
                <a:latin typeface="Verdana" charset="0"/>
                <a:ea typeface="Verdana" charset="0"/>
                <a:cs typeface="Verdana" charset="0"/>
              </a:rPr>
              <a:t> network </a:t>
            </a:r>
          </a:p>
          <a:p>
            <a:pPr marL="685800" indent="-685800">
              <a:spcBef>
                <a:spcPts val="600"/>
              </a:spcBef>
              <a:spcAft>
                <a:spcPts val="600"/>
              </a:spcAft>
              <a:buFont typeface="Arial" charset="0"/>
              <a:buChar char="•"/>
            </a:pPr>
            <a:r>
              <a:rPr lang="en-US" sz="1800" dirty="0">
                <a:latin typeface="Verdana" charset="0"/>
                <a:ea typeface="Verdana" charset="0"/>
                <a:cs typeface="Verdana" charset="0"/>
              </a:rPr>
              <a:t>90% of trades were closed </a:t>
            </a:r>
            <a:br>
              <a:rPr lang="en-US" sz="1800" dirty="0">
                <a:latin typeface="Verdana" charset="0"/>
                <a:ea typeface="Verdana" charset="0"/>
                <a:cs typeface="Verdana" charset="0"/>
              </a:rPr>
            </a:br>
            <a:r>
              <a:rPr lang="en-US" sz="1800" dirty="0">
                <a:latin typeface="Verdana" charset="0"/>
                <a:ea typeface="Verdana" charset="0"/>
                <a:cs typeface="Verdana" charset="0"/>
              </a:rPr>
              <a:t>within 23 seconds or less</a:t>
            </a:r>
          </a:p>
          <a:p>
            <a:endParaRPr lang="en-US" sz="1800" dirty="0"/>
          </a:p>
        </p:txBody>
      </p:sp>
      <p:pic>
        <p:nvPicPr>
          <p:cNvPr id="4" name="Picture 3"/>
          <p:cNvPicPr>
            <a:picLocks noChangeAspect="1"/>
          </p:cNvPicPr>
          <p:nvPr/>
        </p:nvPicPr>
        <p:blipFill>
          <a:blip r:embed="rId2"/>
          <a:stretch>
            <a:fillRect/>
          </a:stretch>
        </p:blipFill>
        <p:spPr>
          <a:xfrm>
            <a:off x="3739157" y="908824"/>
            <a:ext cx="5404843" cy="2791758"/>
          </a:xfrm>
          <a:prstGeom prst="rect">
            <a:avLst/>
          </a:prstGeom>
        </p:spPr>
      </p:pic>
      <p:pic>
        <p:nvPicPr>
          <p:cNvPr id="5" name="Picture 4"/>
          <p:cNvPicPr>
            <a:picLocks noChangeAspect="1"/>
          </p:cNvPicPr>
          <p:nvPr/>
        </p:nvPicPr>
        <p:blipFill>
          <a:blip r:embed="rId3"/>
          <a:stretch>
            <a:fillRect/>
          </a:stretch>
        </p:blipFill>
        <p:spPr>
          <a:xfrm>
            <a:off x="3942324" y="3511011"/>
            <a:ext cx="5140344" cy="2404710"/>
          </a:xfrm>
          <a:prstGeom prst="rect">
            <a:avLst/>
          </a:prstGeom>
        </p:spPr>
      </p:pic>
    </p:spTree>
    <p:extLst>
      <p:ext uri="{BB962C8B-B14F-4D97-AF65-F5344CB8AC3E}">
        <p14:creationId xmlns:p14="http://schemas.microsoft.com/office/powerpoint/2010/main" val="4147986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Picture 3"/>
          <p:cNvPicPr>
            <a:picLocks noChangeAspect="1"/>
          </p:cNvPicPr>
          <p:nvPr/>
        </p:nvPicPr>
        <p:blipFill>
          <a:blip r:embed="rId2"/>
          <a:stretch>
            <a:fillRect/>
          </a:stretch>
        </p:blipFill>
        <p:spPr>
          <a:xfrm>
            <a:off x="39533" y="1191757"/>
            <a:ext cx="4648756" cy="1495687"/>
          </a:xfrm>
          <a:prstGeom prst="rect">
            <a:avLst/>
          </a:prstGeom>
        </p:spPr>
      </p:pic>
      <p:pic>
        <p:nvPicPr>
          <p:cNvPr id="5" name="Picture 4"/>
          <p:cNvPicPr>
            <a:picLocks noChangeAspect="1"/>
          </p:cNvPicPr>
          <p:nvPr/>
        </p:nvPicPr>
        <p:blipFill>
          <a:blip r:embed="rId3"/>
          <a:stretch>
            <a:fillRect/>
          </a:stretch>
        </p:blipFill>
        <p:spPr>
          <a:xfrm>
            <a:off x="4723972" y="1037212"/>
            <a:ext cx="4420028" cy="1972240"/>
          </a:xfrm>
          <a:prstGeom prst="rect">
            <a:avLst/>
          </a:prstGeom>
        </p:spPr>
      </p:pic>
      <p:pic>
        <p:nvPicPr>
          <p:cNvPr id="6" name="Picture 5"/>
          <p:cNvPicPr>
            <a:picLocks noChangeAspect="1"/>
          </p:cNvPicPr>
          <p:nvPr/>
        </p:nvPicPr>
        <p:blipFill>
          <a:blip r:embed="rId3"/>
          <a:stretch>
            <a:fillRect/>
          </a:stretch>
        </p:blipFill>
        <p:spPr>
          <a:xfrm>
            <a:off x="4723972" y="3900486"/>
            <a:ext cx="4420028" cy="1972240"/>
          </a:xfrm>
          <a:prstGeom prst="rect">
            <a:avLst/>
          </a:prstGeom>
        </p:spPr>
      </p:pic>
      <p:cxnSp>
        <p:nvCxnSpPr>
          <p:cNvPr id="7" name="Straight Arrow Connector 6"/>
          <p:cNvCxnSpPr>
            <a:stCxn id="5" idx="2"/>
            <a:endCxn id="6" idx="0"/>
          </p:cNvCxnSpPr>
          <p:nvPr/>
        </p:nvCxnSpPr>
        <p:spPr>
          <a:xfrm>
            <a:off x="6933986" y="3009452"/>
            <a:ext cx="0" cy="89103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041036" y="3009452"/>
            <a:ext cx="2138647" cy="923330"/>
          </a:xfrm>
          <a:prstGeom prst="rect">
            <a:avLst/>
          </a:prstGeom>
          <a:noFill/>
        </p:spPr>
        <p:txBody>
          <a:bodyPr wrap="square" rtlCol="0">
            <a:spAutoFit/>
          </a:bodyPr>
          <a:lstStyle/>
          <a:p>
            <a:r>
              <a:rPr lang="en-US" dirty="0" smtClean="0"/>
              <a:t>Energy Exchange</a:t>
            </a:r>
          </a:p>
          <a:p>
            <a:r>
              <a:rPr lang="en-US" dirty="0" smtClean="0"/>
              <a:t>Reduce Dependence of the Grid</a:t>
            </a:r>
            <a:endParaRPr lang="en-US" dirty="0"/>
          </a:p>
        </p:txBody>
      </p:sp>
      <p:sp>
        <p:nvSpPr>
          <p:cNvPr id="9" name="Content Placeholder 2"/>
          <p:cNvSpPr>
            <a:spLocks noGrp="1"/>
          </p:cNvSpPr>
          <p:nvPr>
            <p:ph idx="1"/>
          </p:nvPr>
        </p:nvSpPr>
        <p:spPr>
          <a:xfrm>
            <a:off x="320651" y="2888544"/>
            <a:ext cx="4086520" cy="4525963"/>
          </a:xfrm>
        </p:spPr>
        <p:txBody>
          <a:bodyPr>
            <a:normAutofit/>
          </a:bodyPr>
          <a:lstStyle/>
          <a:p>
            <a:r>
              <a:rPr lang="en-US" sz="2400" dirty="0" smtClean="0"/>
              <a:t>Information </a:t>
            </a:r>
            <a:r>
              <a:rPr lang="en-US" sz="2400" dirty="0" smtClean="0"/>
              <a:t>privacy</a:t>
            </a:r>
          </a:p>
          <a:p>
            <a:pPr lvl="1"/>
            <a:r>
              <a:rPr lang="en-US" sz="2000" dirty="0" smtClean="0"/>
              <a:t>Energy assets and mixing services</a:t>
            </a:r>
            <a:endParaRPr lang="en-US" sz="2000" dirty="0" smtClean="0"/>
          </a:p>
          <a:p>
            <a:r>
              <a:rPr lang="en-US" sz="2400" dirty="0" smtClean="0"/>
              <a:t>Assuring integrity of finalized transactions.</a:t>
            </a:r>
          </a:p>
          <a:p>
            <a:pPr lvl="1"/>
            <a:r>
              <a:rPr lang="en-US" sz="2000" dirty="0" smtClean="0"/>
              <a:t>Distributed ledger and tamper proof smart meters</a:t>
            </a:r>
            <a:endParaRPr lang="en-US" sz="2000" dirty="0"/>
          </a:p>
        </p:txBody>
      </p:sp>
    </p:spTree>
    <p:extLst>
      <p:ext uri="{BB962C8B-B14F-4D97-AF65-F5344CB8AC3E}">
        <p14:creationId xmlns:p14="http://schemas.microsoft.com/office/powerpoint/2010/main" val="3971812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Decentralization is the big trend</a:t>
            </a:r>
            <a:endParaRPr lang="en-US" dirty="0"/>
          </a:p>
        </p:txBody>
      </p:sp>
    </p:spTree>
    <p:extLst>
      <p:ext uri="{BB962C8B-B14F-4D97-AF65-F5344CB8AC3E}">
        <p14:creationId xmlns:p14="http://schemas.microsoft.com/office/powerpoint/2010/main" val="4065274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Evolution of Energy Networks</a:t>
            </a:r>
            <a:endParaRPr lang="en-US" dirty="0"/>
          </a:p>
        </p:txBody>
      </p:sp>
      <p:pic>
        <p:nvPicPr>
          <p:cNvPr id="13" name="Shape 157" descr="https://cdn-images-1.medium.com/max/800/1*nnpzTe1hx74WKICL3Gj34A.jpeg"/>
          <p:cNvPicPr preferRelativeResize="0"/>
          <p:nvPr/>
        </p:nvPicPr>
        <p:blipFill rotWithShape="1">
          <a:blip r:embed="rId3">
            <a:alphaModFix/>
          </a:blip>
          <a:srcRect r="64668" b="10154"/>
          <a:stretch/>
        </p:blipFill>
        <p:spPr>
          <a:xfrm>
            <a:off x="551669" y="1628860"/>
            <a:ext cx="1578215" cy="2541698"/>
          </a:xfrm>
          <a:prstGeom prst="rect">
            <a:avLst/>
          </a:prstGeom>
          <a:noFill/>
          <a:ln>
            <a:noFill/>
          </a:ln>
        </p:spPr>
      </p:pic>
      <p:sp>
        <p:nvSpPr>
          <p:cNvPr id="6" name="TextBox 5"/>
          <p:cNvSpPr txBox="1"/>
          <p:nvPr/>
        </p:nvSpPr>
        <p:spPr>
          <a:xfrm>
            <a:off x="64797" y="4522888"/>
            <a:ext cx="2851247" cy="1323439"/>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i="1" dirty="0" smtClean="0"/>
              <a:t>Traditional networks with transmission system operators, distribution system operators &amp; radial distribution systems to communities</a:t>
            </a:r>
            <a:endParaRPr lang="en-US" sz="1600" i="1" dirty="0"/>
          </a:p>
        </p:txBody>
      </p:sp>
    </p:spTree>
    <p:extLst>
      <p:ext uri="{BB962C8B-B14F-4D97-AF65-F5344CB8AC3E}">
        <p14:creationId xmlns:p14="http://schemas.microsoft.com/office/powerpoint/2010/main" val="29805340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Evolution of Energy Networks</a:t>
            </a:r>
          </a:p>
        </p:txBody>
      </p:sp>
      <p:pic>
        <p:nvPicPr>
          <p:cNvPr id="13" name="Shape 157" descr="https://cdn-images-1.medium.com/max/800/1*nnpzTe1hx74WKICL3Gj34A.jpeg"/>
          <p:cNvPicPr preferRelativeResize="0"/>
          <p:nvPr/>
        </p:nvPicPr>
        <p:blipFill rotWithShape="1">
          <a:blip r:embed="rId3">
            <a:alphaModFix/>
          </a:blip>
          <a:srcRect r="64668" b="10154"/>
          <a:stretch/>
        </p:blipFill>
        <p:spPr>
          <a:xfrm>
            <a:off x="551669" y="1628860"/>
            <a:ext cx="1578215" cy="2541698"/>
          </a:xfrm>
          <a:prstGeom prst="rect">
            <a:avLst/>
          </a:prstGeom>
          <a:noFill/>
          <a:ln>
            <a:noFill/>
          </a:ln>
        </p:spPr>
      </p:pic>
      <p:pic>
        <p:nvPicPr>
          <p:cNvPr id="14" name="Shape 157" descr="https://cdn-images-1.medium.com/max/800/1*nnpzTe1hx74WKICL3Gj34A.jpeg"/>
          <p:cNvPicPr preferRelativeResize="0"/>
          <p:nvPr/>
        </p:nvPicPr>
        <p:blipFill rotWithShape="1">
          <a:blip r:embed="rId3">
            <a:alphaModFix/>
          </a:blip>
          <a:srcRect l="34583" r="34211" b="10994"/>
          <a:stretch/>
        </p:blipFill>
        <p:spPr>
          <a:xfrm>
            <a:off x="3738445" y="1694618"/>
            <a:ext cx="1393903" cy="2517954"/>
          </a:xfrm>
          <a:prstGeom prst="rect">
            <a:avLst/>
          </a:prstGeom>
          <a:noFill/>
          <a:ln>
            <a:noFill/>
          </a:ln>
        </p:spPr>
      </p:pic>
      <p:sp>
        <p:nvSpPr>
          <p:cNvPr id="4" name="Right Arrow 3"/>
          <p:cNvSpPr/>
          <p:nvPr/>
        </p:nvSpPr>
        <p:spPr>
          <a:xfrm>
            <a:off x="2442117" y="2565170"/>
            <a:ext cx="947853" cy="613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120105" y="4522888"/>
            <a:ext cx="2851247" cy="107721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i="1" dirty="0" smtClean="0"/>
              <a:t>Network of distribution feeders with some microgrids with tightly integrated distributed energy resources</a:t>
            </a:r>
          </a:p>
        </p:txBody>
      </p:sp>
      <p:sp>
        <p:nvSpPr>
          <p:cNvPr id="3" name="Rectangle 2"/>
          <p:cNvSpPr/>
          <p:nvPr/>
        </p:nvSpPr>
        <p:spPr>
          <a:xfrm>
            <a:off x="5721178" y="956280"/>
            <a:ext cx="3311611" cy="5130635"/>
          </a:xfrm>
          <a:prstGeom prst="rect">
            <a:avLst/>
          </a:prstGeom>
        </p:spPr>
        <p:txBody>
          <a:bodyPr wrap="square">
            <a:spAutoFit/>
          </a:bodyPr>
          <a:lstStyle/>
          <a:p>
            <a:pPr marL="230188" lvl="0" indent="-230188">
              <a:spcBef>
                <a:spcPts val="600"/>
              </a:spcBef>
              <a:buClr>
                <a:srgbClr val="0E1C58"/>
              </a:buClr>
              <a:buSzPct val="101818"/>
              <a:buFont typeface="Arial"/>
              <a:buChar char="•"/>
            </a:pPr>
            <a:r>
              <a:rPr lang="en-US" sz="2240" dirty="0">
                <a:solidFill>
                  <a:srgbClr val="0E1C58"/>
                </a:solidFill>
                <a:latin typeface="Calibri"/>
                <a:ea typeface="Calibri"/>
                <a:cs typeface="Calibri"/>
                <a:sym typeface="Calibri"/>
              </a:rPr>
              <a:t>Advantages of decentralization</a:t>
            </a:r>
          </a:p>
          <a:p>
            <a:pPr marL="512763" lvl="1" indent="-285750">
              <a:spcBef>
                <a:spcPts val="600"/>
              </a:spcBef>
              <a:buClr>
                <a:srgbClr val="0E1C58"/>
              </a:buClr>
              <a:buSzPct val="98000"/>
              <a:buFont typeface="Arial"/>
              <a:buChar char="–"/>
            </a:pPr>
            <a:r>
              <a:rPr lang="en-US" sz="1960" dirty="0">
                <a:solidFill>
                  <a:srgbClr val="0E1C58"/>
                </a:solidFill>
                <a:latin typeface="Calibri"/>
                <a:ea typeface="Calibri"/>
                <a:cs typeface="Calibri"/>
                <a:sym typeface="Calibri"/>
              </a:rPr>
              <a:t>Improved cyber &amp; physical reliability by removing single point of failures</a:t>
            </a:r>
          </a:p>
          <a:p>
            <a:pPr marL="512763" lvl="1" indent="-285750">
              <a:spcBef>
                <a:spcPts val="600"/>
              </a:spcBef>
              <a:buClr>
                <a:srgbClr val="0E1C58"/>
              </a:buClr>
              <a:buSzPct val="98000"/>
              <a:buFont typeface="Arial"/>
              <a:buChar char="–"/>
            </a:pPr>
            <a:r>
              <a:rPr lang="en-US" sz="1960" dirty="0"/>
              <a:t>F</a:t>
            </a:r>
            <a:r>
              <a:rPr lang="en-US" sz="1960" dirty="0">
                <a:solidFill>
                  <a:srgbClr val="0E1C58"/>
                </a:solidFill>
                <a:latin typeface="Calibri"/>
                <a:ea typeface="Calibri"/>
                <a:cs typeface="Calibri"/>
                <a:sym typeface="Calibri"/>
              </a:rPr>
              <a:t>aster decision making by avoiding network penalties due to round-trip </a:t>
            </a:r>
            <a:r>
              <a:rPr lang="en-US" sz="1960" dirty="0" smtClean="0">
                <a:solidFill>
                  <a:srgbClr val="0E1C58"/>
                </a:solidFill>
                <a:latin typeface="Calibri"/>
                <a:ea typeface="Calibri"/>
                <a:cs typeface="Calibri"/>
                <a:sym typeface="Calibri"/>
              </a:rPr>
              <a:t>to </a:t>
            </a:r>
            <a:r>
              <a:rPr lang="en-US" sz="1960" dirty="0">
                <a:solidFill>
                  <a:srgbClr val="0E1C58"/>
                </a:solidFill>
                <a:latin typeface="Calibri"/>
                <a:ea typeface="Calibri"/>
                <a:cs typeface="Calibri"/>
                <a:sym typeface="Calibri"/>
              </a:rPr>
              <a:t>the cloud</a:t>
            </a:r>
          </a:p>
          <a:p>
            <a:pPr marL="512763" lvl="1" indent="-285750">
              <a:spcBef>
                <a:spcPts val="600"/>
              </a:spcBef>
              <a:buClr>
                <a:srgbClr val="0E1C58"/>
              </a:buClr>
              <a:buSzPct val="98000"/>
              <a:buFont typeface="Arial"/>
              <a:buChar char="–"/>
            </a:pPr>
            <a:r>
              <a:rPr lang="en-US" sz="1960" dirty="0">
                <a:solidFill>
                  <a:srgbClr val="0E1C58"/>
                </a:solidFill>
                <a:latin typeface="Calibri"/>
                <a:ea typeface="Calibri"/>
                <a:cs typeface="Calibri"/>
                <a:sym typeface="Calibri"/>
              </a:rPr>
              <a:t>Improved scalability</a:t>
            </a:r>
          </a:p>
          <a:p>
            <a:pPr marL="512763" lvl="1" indent="-285750">
              <a:spcBef>
                <a:spcPts val="600"/>
              </a:spcBef>
              <a:buClr>
                <a:srgbClr val="0E1C58"/>
              </a:buClr>
              <a:buSzPct val="98000"/>
              <a:buFont typeface="Arial"/>
              <a:buChar char="–"/>
            </a:pPr>
            <a:r>
              <a:rPr lang="en-US" sz="1960" dirty="0">
                <a:solidFill>
                  <a:srgbClr val="0E1C58"/>
                </a:solidFill>
                <a:latin typeface="Calibri"/>
                <a:ea typeface="Calibri"/>
                <a:cs typeface="Calibri"/>
                <a:sym typeface="Calibri"/>
              </a:rPr>
              <a:t>Better integration with </a:t>
            </a:r>
            <a:br>
              <a:rPr lang="en-US" sz="1960" dirty="0">
                <a:solidFill>
                  <a:srgbClr val="0E1C58"/>
                </a:solidFill>
                <a:latin typeface="Calibri"/>
                <a:ea typeface="Calibri"/>
                <a:cs typeface="Calibri"/>
                <a:sym typeface="Calibri"/>
              </a:rPr>
            </a:br>
            <a:r>
              <a:rPr lang="en-US" sz="1960" dirty="0">
                <a:solidFill>
                  <a:srgbClr val="0E1C58"/>
                </a:solidFill>
                <a:latin typeface="Calibri"/>
                <a:ea typeface="Calibri"/>
                <a:cs typeface="Calibri"/>
                <a:sym typeface="Calibri"/>
              </a:rPr>
              <a:t>hierarchical control systems </a:t>
            </a:r>
          </a:p>
          <a:p>
            <a:pPr marL="342900" lvl="0" indent="-342900">
              <a:spcBef>
                <a:spcPts val="600"/>
              </a:spcBef>
              <a:buClr>
                <a:srgbClr val="0E1C58"/>
              </a:buClr>
              <a:buSzPct val="101818"/>
            </a:pPr>
            <a:endParaRPr lang="en-US" sz="2240" dirty="0">
              <a:solidFill>
                <a:srgbClr val="0E1C58"/>
              </a:solidFill>
              <a:latin typeface="Calibri"/>
              <a:ea typeface="Calibri"/>
              <a:cs typeface="Calibri"/>
              <a:sym typeface="Calibri"/>
            </a:endParaRPr>
          </a:p>
        </p:txBody>
      </p:sp>
    </p:spTree>
    <p:extLst>
      <p:ext uri="{BB962C8B-B14F-4D97-AF65-F5344CB8AC3E}">
        <p14:creationId xmlns:p14="http://schemas.microsoft.com/office/powerpoint/2010/main" val="8153371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Evolution of Energy Networks</a:t>
            </a:r>
          </a:p>
        </p:txBody>
      </p:sp>
      <p:pic>
        <p:nvPicPr>
          <p:cNvPr id="13" name="Shape 157" descr="https://cdn-images-1.medium.com/max/800/1*nnpzTe1hx74WKICL3Gj34A.jpeg"/>
          <p:cNvPicPr preferRelativeResize="0"/>
          <p:nvPr/>
        </p:nvPicPr>
        <p:blipFill rotWithShape="1">
          <a:blip r:embed="rId3">
            <a:alphaModFix/>
          </a:blip>
          <a:srcRect r="64668" b="10154"/>
          <a:stretch/>
        </p:blipFill>
        <p:spPr>
          <a:xfrm>
            <a:off x="551669" y="1628860"/>
            <a:ext cx="1578215" cy="2541698"/>
          </a:xfrm>
          <a:prstGeom prst="rect">
            <a:avLst/>
          </a:prstGeom>
          <a:noFill/>
          <a:ln>
            <a:noFill/>
          </a:ln>
        </p:spPr>
      </p:pic>
      <p:pic>
        <p:nvPicPr>
          <p:cNvPr id="14" name="Shape 157" descr="https://cdn-images-1.medium.com/max/800/1*nnpzTe1hx74WKICL3Gj34A.jpeg"/>
          <p:cNvPicPr preferRelativeResize="0"/>
          <p:nvPr/>
        </p:nvPicPr>
        <p:blipFill rotWithShape="1">
          <a:blip r:embed="rId3">
            <a:alphaModFix/>
          </a:blip>
          <a:srcRect l="34583" r="34211" b="10994"/>
          <a:stretch/>
        </p:blipFill>
        <p:spPr>
          <a:xfrm>
            <a:off x="3738445" y="1694618"/>
            <a:ext cx="1393903" cy="2517954"/>
          </a:xfrm>
          <a:prstGeom prst="rect">
            <a:avLst/>
          </a:prstGeom>
          <a:noFill/>
          <a:ln>
            <a:noFill/>
          </a:ln>
        </p:spPr>
      </p:pic>
      <p:sp>
        <p:nvSpPr>
          <p:cNvPr id="4" name="Right Arrow 3"/>
          <p:cNvSpPr/>
          <p:nvPr/>
        </p:nvSpPr>
        <p:spPr>
          <a:xfrm>
            <a:off x="2442117" y="2565170"/>
            <a:ext cx="947853" cy="613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Shape 157" descr="https://cdn-images-1.medium.com/max/800/1*nnpzTe1hx74WKICL3Gj34A.jpeg"/>
          <p:cNvPicPr preferRelativeResize="0"/>
          <p:nvPr/>
        </p:nvPicPr>
        <p:blipFill rotWithShape="1">
          <a:blip r:embed="rId3">
            <a:alphaModFix/>
          </a:blip>
          <a:srcRect l="65549" b="11337"/>
          <a:stretch/>
        </p:blipFill>
        <p:spPr>
          <a:xfrm>
            <a:off x="7273132" y="1645587"/>
            <a:ext cx="1647592" cy="2566985"/>
          </a:xfrm>
          <a:prstGeom prst="rect">
            <a:avLst/>
          </a:prstGeom>
          <a:noFill/>
          <a:ln>
            <a:noFill/>
          </a:ln>
        </p:spPr>
      </p:pic>
      <p:sp>
        <p:nvSpPr>
          <p:cNvPr id="16" name="Right Arrow 15"/>
          <p:cNvSpPr/>
          <p:nvPr/>
        </p:nvSpPr>
        <p:spPr>
          <a:xfrm>
            <a:off x="5519726" y="2478941"/>
            <a:ext cx="1399482" cy="613317"/>
          </a:xfrm>
          <a:prstGeom prst="rightArrow">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Trend</a:t>
            </a:r>
            <a:endParaRPr lang="en-US" dirty="0"/>
          </a:p>
        </p:txBody>
      </p:sp>
      <p:sp>
        <p:nvSpPr>
          <p:cNvPr id="19" name="TextBox 18"/>
          <p:cNvSpPr txBox="1"/>
          <p:nvPr/>
        </p:nvSpPr>
        <p:spPr>
          <a:xfrm>
            <a:off x="6175413" y="4522888"/>
            <a:ext cx="2851247" cy="107721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i="1" dirty="0" smtClean="0"/>
              <a:t>Network of transactive microgrids with limited role of distribution system operators</a:t>
            </a:r>
            <a:endParaRPr lang="en-US" sz="1600" i="1" dirty="0"/>
          </a:p>
          <a:p>
            <a:pPr algn="ctr"/>
            <a:endParaRPr lang="en-US" sz="1600" i="1" dirty="0"/>
          </a:p>
        </p:txBody>
      </p:sp>
      <p:sp>
        <p:nvSpPr>
          <p:cNvPr id="11" name="TextBox 10"/>
          <p:cNvSpPr txBox="1"/>
          <p:nvPr/>
        </p:nvSpPr>
        <p:spPr>
          <a:xfrm>
            <a:off x="3120105" y="4522888"/>
            <a:ext cx="2851247" cy="107721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i="1" dirty="0" smtClean="0"/>
              <a:t>Network of distribution feeders with some microgrids with tightly integrated distributed energy resources</a:t>
            </a:r>
          </a:p>
        </p:txBody>
      </p:sp>
      <p:sp>
        <p:nvSpPr>
          <p:cNvPr id="12" name="TextBox 11"/>
          <p:cNvSpPr txBox="1"/>
          <p:nvPr/>
        </p:nvSpPr>
        <p:spPr>
          <a:xfrm>
            <a:off x="64797" y="4522888"/>
            <a:ext cx="2851247" cy="1323439"/>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i="1" dirty="0" smtClean="0"/>
              <a:t>Traditional networks with transmission system operators, distribution system operators &amp; radial distribution systems to communities</a:t>
            </a:r>
            <a:endParaRPr lang="en-US" sz="1600" i="1" dirty="0"/>
          </a:p>
        </p:txBody>
      </p:sp>
    </p:spTree>
    <p:extLst>
      <p:ext uri="{BB962C8B-B14F-4D97-AF65-F5344CB8AC3E}">
        <p14:creationId xmlns:p14="http://schemas.microsoft.com/office/powerpoint/2010/main" val="2171091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trend of decentralization</a:t>
            </a:r>
            <a:endParaRPr lang="en-US" dirty="0"/>
          </a:p>
        </p:txBody>
      </p:sp>
      <p:pic>
        <p:nvPicPr>
          <p:cNvPr id="13" name="Shape 157" descr="https://cdn-images-1.medium.com/max/800/1*nnpzTe1hx74WKICL3Gj34A.jpeg"/>
          <p:cNvPicPr preferRelativeResize="0"/>
          <p:nvPr/>
        </p:nvPicPr>
        <p:blipFill rotWithShape="1">
          <a:blip r:embed="rId3">
            <a:alphaModFix/>
          </a:blip>
          <a:srcRect r="64668" b="10154"/>
          <a:stretch/>
        </p:blipFill>
        <p:spPr>
          <a:xfrm>
            <a:off x="551669" y="1628860"/>
            <a:ext cx="1578215" cy="2541698"/>
          </a:xfrm>
          <a:prstGeom prst="rect">
            <a:avLst/>
          </a:prstGeom>
          <a:noFill/>
          <a:ln>
            <a:noFill/>
          </a:ln>
        </p:spPr>
      </p:pic>
      <p:pic>
        <p:nvPicPr>
          <p:cNvPr id="14" name="Shape 157" descr="https://cdn-images-1.medium.com/max/800/1*nnpzTe1hx74WKICL3Gj34A.jpeg"/>
          <p:cNvPicPr preferRelativeResize="0"/>
          <p:nvPr/>
        </p:nvPicPr>
        <p:blipFill rotWithShape="1">
          <a:blip r:embed="rId3">
            <a:alphaModFix/>
          </a:blip>
          <a:srcRect l="34583" r="34211" b="10994"/>
          <a:stretch/>
        </p:blipFill>
        <p:spPr>
          <a:xfrm>
            <a:off x="3738445" y="1694618"/>
            <a:ext cx="1393903" cy="2517954"/>
          </a:xfrm>
          <a:prstGeom prst="rect">
            <a:avLst/>
          </a:prstGeom>
          <a:noFill/>
          <a:ln>
            <a:noFill/>
          </a:ln>
        </p:spPr>
      </p:pic>
      <p:sp>
        <p:nvSpPr>
          <p:cNvPr id="4" name="Right Arrow 3"/>
          <p:cNvSpPr/>
          <p:nvPr/>
        </p:nvSpPr>
        <p:spPr>
          <a:xfrm>
            <a:off x="2442117" y="2565170"/>
            <a:ext cx="947853" cy="613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Shape 157" descr="https://cdn-images-1.medium.com/max/800/1*nnpzTe1hx74WKICL3Gj34A.jpeg"/>
          <p:cNvPicPr preferRelativeResize="0"/>
          <p:nvPr/>
        </p:nvPicPr>
        <p:blipFill rotWithShape="1">
          <a:blip r:embed="rId3">
            <a:alphaModFix/>
          </a:blip>
          <a:srcRect l="65549" b="11337"/>
          <a:stretch/>
        </p:blipFill>
        <p:spPr>
          <a:xfrm>
            <a:off x="7273132" y="1645587"/>
            <a:ext cx="1647592" cy="2566985"/>
          </a:xfrm>
          <a:prstGeom prst="rect">
            <a:avLst/>
          </a:prstGeom>
          <a:noFill/>
          <a:ln>
            <a:noFill/>
          </a:ln>
        </p:spPr>
      </p:pic>
      <p:sp>
        <p:nvSpPr>
          <p:cNvPr id="16" name="Right Arrow 15"/>
          <p:cNvSpPr/>
          <p:nvPr/>
        </p:nvSpPr>
        <p:spPr>
          <a:xfrm>
            <a:off x="5519726" y="2478941"/>
            <a:ext cx="1399482" cy="613317"/>
          </a:xfrm>
          <a:prstGeom prst="rightArrow">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Trend</a:t>
            </a:r>
            <a:endParaRPr lang="en-US" dirty="0"/>
          </a:p>
        </p:txBody>
      </p:sp>
      <p:sp>
        <p:nvSpPr>
          <p:cNvPr id="19" name="TextBox 18"/>
          <p:cNvSpPr txBox="1"/>
          <p:nvPr/>
        </p:nvSpPr>
        <p:spPr>
          <a:xfrm>
            <a:off x="6175413" y="4522888"/>
            <a:ext cx="2851247" cy="107721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i="1" dirty="0" smtClean="0"/>
              <a:t>Network of transactive microgrids with limited role of distribution system operators</a:t>
            </a:r>
            <a:endParaRPr lang="en-US" sz="1600" i="1" dirty="0"/>
          </a:p>
          <a:p>
            <a:pPr algn="ctr"/>
            <a:endParaRPr lang="en-US" sz="1600" i="1" dirty="0"/>
          </a:p>
        </p:txBody>
      </p:sp>
      <p:sp>
        <p:nvSpPr>
          <p:cNvPr id="11" name="TextBox 10"/>
          <p:cNvSpPr txBox="1"/>
          <p:nvPr/>
        </p:nvSpPr>
        <p:spPr>
          <a:xfrm>
            <a:off x="3120105" y="4522888"/>
            <a:ext cx="2851247" cy="107721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i="1" dirty="0" smtClean="0"/>
              <a:t>Network of distribution feeders with some microgrids with tightly integrated distributed energy resources</a:t>
            </a:r>
          </a:p>
        </p:txBody>
      </p:sp>
      <p:sp>
        <p:nvSpPr>
          <p:cNvPr id="12" name="TextBox 11"/>
          <p:cNvSpPr txBox="1"/>
          <p:nvPr/>
        </p:nvSpPr>
        <p:spPr>
          <a:xfrm>
            <a:off x="64797" y="4522888"/>
            <a:ext cx="2851247" cy="1323439"/>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i="1" dirty="0" smtClean="0"/>
              <a:t>Traditional networks with transmission system operators, distribution system operators &amp; radial distribution systems to communities</a:t>
            </a:r>
            <a:endParaRPr lang="en-US" sz="1600" i="1" dirty="0"/>
          </a:p>
        </p:txBody>
      </p:sp>
      <p:sp>
        <p:nvSpPr>
          <p:cNvPr id="17" name="Rectangle 16"/>
          <p:cNvSpPr/>
          <p:nvPr/>
        </p:nvSpPr>
        <p:spPr>
          <a:xfrm>
            <a:off x="64797" y="6039212"/>
            <a:ext cx="9144000" cy="67624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r>
              <a:rPr lang="en-US" sz="2000" dirty="0" smtClean="0"/>
              <a:t> This trend of decentralization can be seen around many other cyber-physical system applications, for example: smart manufacturing, smart cities, etc.</a:t>
            </a:r>
          </a:p>
          <a:p>
            <a:endParaRPr lang="en-US" dirty="0"/>
          </a:p>
          <a:p>
            <a:endParaRPr lang="en-US" dirty="0" smtClean="0"/>
          </a:p>
        </p:txBody>
      </p:sp>
    </p:spTree>
    <p:extLst>
      <p:ext uri="{BB962C8B-B14F-4D97-AF65-F5344CB8AC3E}">
        <p14:creationId xmlns:p14="http://schemas.microsoft.com/office/powerpoint/2010/main" val="1123520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0516" y="833427"/>
            <a:ext cx="8229600" cy="1835881"/>
          </a:xfrm>
        </p:spPr>
        <p:txBody>
          <a:bodyPr>
            <a:normAutofit fontScale="90000"/>
          </a:bodyPr>
          <a:lstStyle/>
          <a:p>
            <a:r>
              <a:rPr lang="en-US" dirty="0" smtClean="0"/>
              <a:t>Smart Homes With Production and Delayed Consumption Capability are the Key to this new Trend</a:t>
            </a:r>
            <a:endParaRPr lang="en-US" dirty="0"/>
          </a:p>
        </p:txBody>
      </p:sp>
      <p:pic>
        <p:nvPicPr>
          <p:cNvPr id="7" name="Picture 6"/>
          <p:cNvPicPr>
            <a:picLocks noChangeAspect="1"/>
          </p:cNvPicPr>
          <p:nvPr/>
        </p:nvPicPr>
        <p:blipFill>
          <a:blip r:embed="rId2"/>
          <a:stretch>
            <a:fillRect/>
          </a:stretch>
        </p:blipFill>
        <p:spPr>
          <a:xfrm>
            <a:off x="0" y="2766015"/>
            <a:ext cx="9170632" cy="4091985"/>
          </a:xfrm>
          <a:prstGeom prst="rect">
            <a:avLst/>
          </a:prstGeom>
        </p:spPr>
      </p:pic>
    </p:spTree>
    <p:extLst>
      <p:ext uri="{BB962C8B-B14F-4D97-AF65-F5344CB8AC3E}">
        <p14:creationId xmlns:p14="http://schemas.microsoft.com/office/powerpoint/2010/main" val="344833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Homes -&gt; Smart Prosumers</a:t>
            </a:r>
            <a:endParaRPr lang="en-US" dirty="0"/>
          </a:p>
        </p:txBody>
      </p:sp>
      <p:pic>
        <p:nvPicPr>
          <p:cNvPr id="4" name="Picture 3"/>
          <p:cNvPicPr>
            <a:picLocks noChangeAspect="1"/>
          </p:cNvPicPr>
          <p:nvPr/>
        </p:nvPicPr>
        <p:blipFill>
          <a:blip r:embed="rId2"/>
          <a:stretch>
            <a:fillRect/>
          </a:stretch>
        </p:blipFill>
        <p:spPr>
          <a:xfrm>
            <a:off x="0" y="942944"/>
            <a:ext cx="4420028" cy="1972240"/>
          </a:xfrm>
          <a:prstGeom prst="rect">
            <a:avLst/>
          </a:prstGeom>
        </p:spPr>
      </p:pic>
      <p:pic>
        <p:nvPicPr>
          <p:cNvPr id="5" name="Picture 4"/>
          <p:cNvPicPr>
            <a:picLocks noChangeAspect="1"/>
          </p:cNvPicPr>
          <p:nvPr/>
        </p:nvPicPr>
        <p:blipFill>
          <a:blip r:embed="rId2"/>
          <a:stretch>
            <a:fillRect/>
          </a:stretch>
        </p:blipFill>
        <p:spPr>
          <a:xfrm>
            <a:off x="0" y="3806218"/>
            <a:ext cx="4420028" cy="1972240"/>
          </a:xfrm>
          <a:prstGeom prst="rect">
            <a:avLst/>
          </a:prstGeom>
        </p:spPr>
      </p:pic>
      <p:cxnSp>
        <p:nvCxnSpPr>
          <p:cNvPr id="7" name="Straight Arrow Connector 6"/>
          <p:cNvCxnSpPr>
            <a:stCxn id="4" idx="2"/>
            <a:endCxn id="5" idx="0"/>
          </p:cNvCxnSpPr>
          <p:nvPr/>
        </p:nvCxnSpPr>
        <p:spPr>
          <a:xfrm>
            <a:off x="2210014" y="2915184"/>
            <a:ext cx="0" cy="89103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7064" y="2915184"/>
            <a:ext cx="2138647" cy="923330"/>
          </a:xfrm>
          <a:prstGeom prst="rect">
            <a:avLst/>
          </a:prstGeom>
          <a:noFill/>
        </p:spPr>
        <p:txBody>
          <a:bodyPr wrap="square" rtlCol="0">
            <a:spAutoFit/>
          </a:bodyPr>
          <a:lstStyle/>
          <a:p>
            <a:r>
              <a:rPr lang="en-US" dirty="0" smtClean="0"/>
              <a:t>Energy Exchange</a:t>
            </a:r>
          </a:p>
          <a:p>
            <a:r>
              <a:rPr lang="en-US" dirty="0" smtClean="0"/>
              <a:t>Reduce Dependence of the Grid</a:t>
            </a:r>
            <a:endParaRPr lang="en-US" dirty="0"/>
          </a:p>
        </p:txBody>
      </p:sp>
      <p:pic>
        <p:nvPicPr>
          <p:cNvPr id="9" name="Picture 8"/>
          <p:cNvPicPr>
            <a:picLocks noChangeAspect="1"/>
          </p:cNvPicPr>
          <p:nvPr/>
        </p:nvPicPr>
        <p:blipFill>
          <a:blip r:embed="rId3"/>
          <a:stretch>
            <a:fillRect/>
          </a:stretch>
        </p:blipFill>
        <p:spPr>
          <a:xfrm>
            <a:off x="4572000" y="942944"/>
            <a:ext cx="4195270" cy="2767138"/>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3213" y="3806218"/>
            <a:ext cx="3714057" cy="2086582"/>
          </a:xfrm>
          <a:prstGeom prst="rect">
            <a:avLst/>
          </a:prstGeom>
        </p:spPr>
      </p:pic>
      <p:sp>
        <p:nvSpPr>
          <p:cNvPr id="16" name="TextBox 15"/>
          <p:cNvSpPr txBox="1"/>
          <p:nvPr/>
        </p:nvSpPr>
        <p:spPr>
          <a:xfrm>
            <a:off x="7984600" y="3806218"/>
            <a:ext cx="1065132" cy="1015663"/>
          </a:xfrm>
          <a:prstGeom prst="rect">
            <a:avLst/>
          </a:prstGeom>
          <a:noFill/>
        </p:spPr>
        <p:txBody>
          <a:bodyPr wrap="square" rtlCol="0">
            <a:spAutoFit/>
          </a:bodyPr>
          <a:lstStyle/>
          <a:p>
            <a:r>
              <a:rPr lang="en-US" sz="1200" dirty="0" smtClean="0"/>
              <a:t>A typical Generation and Consumption profile </a:t>
            </a:r>
            <a:endParaRPr lang="en-US" sz="1200" dirty="0"/>
          </a:p>
        </p:txBody>
      </p:sp>
    </p:spTree>
    <p:extLst>
      <p:ext uri="{BB962C8B-B14F-4D97-AF65-F5344CB8AC3E}">
        <p14:creationId xmlns:p14="http://schemas.microsoft.com/office/powerpoint/2010/main" val="2644971096"/>
      </p:ext>
    </p:extLst>
  </p:cSld>
  <p:clrMapOvr>
    <a:masterClrMapping/>
  </p:clrMapOvr>
</p:sld>
</file>

<file path=ppt/theme/theme1.xml><?xml version="1.0" encoding="utf-8"?>
<a:theme xmlns:a="http://schemas.openxmlformats.org/drawingml/2006/main" name="MicrosoftCPSWorkshopDube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JobTalk_old</Template>
  <TotalTime>2446</TotalTime>
  <Words>1354</Words>
  <Application>Microsoft Office PowerPoint</Application>
  <PresentationFormat>On-screen Show (4:3)</PresentationFormat>
  <Paragraphs>153</Paragraphs>
  <Slides>28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Verdana</vt:lpstr>
      <vt:lpstr>MicrosoftCPSWorkshopDubey</vt:lpstr>
      <vt:lpstr>Providing Privacy, Safety, and Security in IoT-Based Transactive Energy Systems using Distributed Ledgers </vt:lpstr>
      <vt:lpstr>Electrical Energy Networks Are Changing</vt:lpstr>
      <vt:lpstr>Decentralization is the big trend</vt:lpstr>
      <vt:lpstr>The Evolution of Energy Networks</vt:lpstr>
      <vt:lpstr>The Evolution of Energy Networks</vt:lpstr>
      <vt:lpstr>The Evolution of Energy Networks</vt:lpstr>
      <vt:lpstr>The trend of decentralization</vt:lpstr>
      <vt:lpstr>Smart Homes With Production and Delayed Consumption Capability are the Key to this new Trend</vt:lpstr>
      <vt:lpstr>Smart Homes -&gt; Smart Prosumers</vt:lpstr>
      <vt:lpstr>Transactive Energy </vt:lpstr>
      <vt:lpstr>Focus Challenge: Privacy</vt:lpstr>
      <vt:lpstr>RIAPS: Our baseline system model</vt:lpstr>
      <vt:lpstr>Petra Trading Platform and Distributed Ledger Architecture</vt:lpstr>
      <vt:lpstr>Petra Trading Platform and Distributed Ledger Architecture</vt:lpstr>
      <vt:lpstr>Petra Trading Platform and Distributed Ledger Architecture</vt:lpstr>
      <vt:lpstr>Petra Trading Platform and Distributed Ledger Architecture</vt:lpstr>
      <vt:lpstr>Petra Trading Platform and Distributed Ledger Architecture</vt:lpstr>
      <vt:lpstr>The PETRA Protocol</vt:lpstr>
      <vt:lpstr>Security Assumptions</vt:lpstr>
      <vt:lpstr>Privacy Guarantees</vt:lpstr>
      <vt:lpstr>Energy Assets: Petra Key Concept</vt:lpstr>
      <vt:lpstr>Energy Assets: Petra Key Concept</vt:lpstr>
      <vt:lpstr>Energy Assets: Petra Key Concept</vt:lpstr>
      <vt:lpstr>Using anonymous address and Mixing Services</vt:lpstr>
      <vt:lpstr>The full workflow</vt:lpstr>
      <vt:lpstr>Petra Implementation 2.0 (DSO as Mixer)</vt:lpstr>
      <vt:lpstr>Evaluation (since the paper was written)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dc:creator>
  <cp:lastModifiedBy>abhishek</cp:lastModifiedBy>
  <cp:revision>549</cp:revision>
  <cp:lastPrinted>2016-02-14T23:03:40Z</cp:lastPrinted>
  <dcterms:created xsi:type="dcterms:W3CDTF">2016-02-12T23:39:17Z</dcterms:created>
  <dcterms:modified xsi:type="dcterms:W3CDTF">2017-10-18T02:57:12Z</dcterms:modified>
</cp:coreProperties>
</file>